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9"/>
  </p:notesMasterIdLst>
  <p:sldIdLst>
    <p:sldId id="257" r:id="rId4"/>
    <p:sldId id="266" r:id="rId5"/>
    <p:sldId id="294" r:id="rId6"/>
    <p:sldId id="269" r:id="rId7"/>
    <p:sldId id="295" r:id="rId8"/>
    <p:sldId id="296" r:id="rId9"/>
    <p:sldId id="297" r:id="rId10"/>
    <p:sldId id="298" r:id="rId11"/>
    <p:sldId id="302" r:id="rId12"/>
    <p:sldId id="299" r:id="rId13"/>
    <p:sldId id="300" r:id="rId14"/>
    <p:sldId id="301" r:id="rId15"/>
    <p:sldId id="276" r:id="rId16"/>
    <p:sldId id="267" r:id="rId17"/>
    <p:sldId id="265" r:id="rId18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Objects="1" showGuides="1">
      <p:cViewPr varScale="1">
        <p:scale>
          <a:sx n="69" d="100"/>
          <a:sy n="69" d="100"/>
        </p:scale>
        <p:origin x="86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2018/9/24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04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to </a:t>
            </a:r>
            <a:r>
              <a:rPr lang="en-US" dirty="0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11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4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to </a:t>
            </a:r>
            <a:r>
              <a:rPr lang="en-US" altLang="zh-CN" sz="24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2063552" y="2822395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  SQL</a:t>
            </a:r>
            <a:r>
              <a:rPr lang="zh-CN" altLang="en-US" sz="4400" b="1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概述</a:t>
            </a:r>
            <a:endParaRPr lang="zh-CN" altLang="en-US" sz="4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96888" y="31736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712" y="260649"/>
            <a:ext cx="11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8019" y="251938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基本概念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E474798-A0BC-4E44-920D-595743AF5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1873249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chemeClr val="bg1"/>
                </a:solidFill>
                <a:latin typeface="Times New Roman" panose="02020603050405020304" pitchFamily="18" charset="0"/>
              </a:rPr>
              <a:t>SQL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16CC4D60-80BC-4FAE-AFC5-BD3CF75BB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59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2ED95CCB-BB1C-4B85-BEEB-3EE337F41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1031">
            <a:extLst>
              <a:ext uri="{FF2B5EF4-FFF2-40B4-BE49-F238E27FC236}">
                <a16:creationId xmlns:a16="http://schemas.microsoft.com/office/drawing/2014/main" id="{68479E35-42FF-4F89-A196-61C39629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1032">
            <a:extLst>
              <a:ext uri="{FF2B5EF4-FFF2-40B4-BE49-F238E27FC236}">
                <a16:creationId xmlns:a16="http://schemas.microsoft.com/office/drawing/2014/main" id="{F0C73888-3DB1-42A3-9602-2CA7CC7C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180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" name="Rectangle 1033">
            <a:extLst>
              <a:ext uri="{FF2B5EF4-FFF2-40B4-BE49-F238E27FC236}">
                <a16:creationId xmlns:a16="http://schemas.microsoft.com/office/drawing/2014/main" id="{47A2EF6C-3490-4A7A-81AA-82C542E7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758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" name="Rectangle 1034">
            <a:extLst>
              <a:ext uri="{FF2B5EF4-FFF2-40B4-BE49-F238E27FC236}">
                <a16:creationId xmlns:a16="http://schemas.microsoft.com/office/drawing/2014/main" id="{E5061490-CE94-4707-BE4B-FACB46B1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4" name="Rectangle 1035">
            <a:extLst>
              <a:ext uri="{FF2B5EF4-FFF2-40B4-BE49-F238E27FC236}">
                <a16:creationId xmlns:a16="http://schemas.microsoft.com/office/drawing/2014/main" id="{73BE81B2-F63C-4649-B024-6DFD5C81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Rectangle 1036">
            <a:extLst>
              <a:ext uri="{FF2B5EF4-FFF2-40B4-BE49-F238E27FC236}">
                <a16:creationId xmlns:a16="http://schemas.microsoft.com/office/drawing/2014/main" id="{AB6B0801-C414-441C-990B-119419927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Line 1037"/>
          <p:cNvSpPr>
            <a:spLocks noChangeShapeType="1"/>
          </p:cNvSpPr>
          <p:nvPr/>
        </p:nvSpPr>
        <p:spPr bwMode="auto">
          <a:xfrm flipH="1">
            <a:off x="3517104" y="2449511"/>
            <a:ext cx="1584326" cy="158432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38"/>
          <p:cNvSpPr>
            <a:spLocks noChangeShapeType="1"/>
          </p:cNvSpPr>
          <p:nvPr/>
        </p:nvSpPr>
        <p:spPr bwMode="auto">
          <a:xfrm>
            <a:off x="5388769" y="2449511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039"/>
          <p:cNvSpPr>
            <a:spLocks noChangeShapeType="1"/>
          </p:cNvSpPr>
          <p:nvPr/>
        </p:nvSpPr>
        <p:spPr bwMode="auto">
          <a:xfrm>
            <a:off x="5388769" y="3529012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40"/>
          <p:cNvSpPr>
            <a:spLocks noChangeShapeType="1"/>
          </p:cNvSpPr>
          <p:nvPr/>
        </p:nvSpPr>
        <p:spPr bwMode="auto">
          <a:xfrm>
            <a:off x="5388769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043"/>
          <p:cNvSpPr>
            <a:spLocks noChangeShapeType="1"/>
          </p:cNvSpPr>
          <p:nvPr/>
        </p:nvSpPr>
        <p:spPr bwMode="auto">
          <a:xfrm>
            <a:off x="5822157" y="2449511"/>
            <a:ext cx="2087564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044"/>
          <p:cNvSpPr>
            <a:spLocks noChangeShapeType="1"/>
          </p:cNvSpPr>
          <p:nvPr/>
        </p:nvSpPr>
        <p:spPr bwMode="auto">
          <a:xfrm flipH="1">
            <a:off x="7333459" y="3529013"/>
            <a:ext cx="504825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045"/>
          <p:cNvSpPr>
            <a:spLocks noChangeShapeType="1"/>
          </p:cNvSpPr>
          <p:nvPr/>
        </p:nvSpPr>
        <p:spPr bwMode="auto">
          <a:xfrm>
            <a:off x="8341522" y="3529013"/>
            <a:ext cx="792163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661567" y="4608514"/>
            <a:ext cx="1655764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047"/>
          <p:cNvSpPr>
            <a:spLocks noChangeShapeType="1"/>
          </p:cNvSpPr>
          <p:nvPr/>
        </p:nvSpPr>
        <p:spPr bwMode="auto">
          <a:xfrm flipH="1">
            <a:off x="5533232" y="4608514"/>
            <a:ext cx="1728789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048"/>
          <p:cNvSpPr>
            <a:spLocks noChangeShapeType="1"/>
          </p:cNvSpPr>
          <p:nvPr/>
        </p:nvSpPr>
        <p:spPr bwMode="auto">
          <a:xfrm>
            <a:off x="8917784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1049"/>
          <p:cNvSpPr>
            <a:spLocks noChangeShapeType="1"/>
          </p:cNvSpPr>
          <p:nvPr/>
        </p:nvSpPr>
        <p:spPr bwMode="auto">
          <a:xfrm>
            <a:off x="1416000" y="2665411"/>
            <a:ext cx="93600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050"/>
          <p:cNvSpPr>
            <a:spLocks noChangeShapeType="1"/>
          </p:cNvSpPr>
          <p:nvPr/>
        </p:nvSpPr>
        <p:spPr bwMode="auto">
          <a:xfrm>
            <a:off x="1416000" y="3711574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1051"/>
          <p:cNvSpPr>
            <a:spLocks noChangeShapeType="1"/>
          </p:cNvSpPr>
          <p:nvPr/>
        </p:nvSpPr>
        <p:spPr bwMode="auto">
          <a:xfrm>
            <a:off x="1416000" y="4873625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1052"/>
          <p:cNvSpPr txBox="1">
            <a:spLocks noChangeArrowheads="1"/>
          </p:cNvSpPr>
          <p:nvPr/>
        </p:nvSpPr>
        <p:spPr bwMode="auto">
          <a:xfrm>
            <a:off x="1343472" y="3066296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外模式</a:t>
            </a:r>
          </a:p>
        </p:txBody>
      </p:sp>
      <p:sp>
        <p:nvSpPr>
          <p:cNvPr id="30" name="Text Box 1053"/>
          <p:cNvSpPr txBox="1">
            <a:spLocks noChangeArrowheads="1"/>
          </p:cNvSpPr>
          <p:nvPr/>
        </p:nvSpPr>
        <p:spPr bwMode="auto">
          <a:xfrm>
            <a:off x="1343472" y="4135438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模   式</a:t>
            </a:r>
          </a:p>
        </p:txBody>
      </p:sp>
      <p:sp>
        <p:nvSpPr>
          <p:cNvPr id="31" name="Text Box 1054"/>
          <p:cNvSpPr txBox="1">
            <a:spLocks noChangeArrowheads="1"/>
          </p:cNvSpPr>
          <p:nvPr/>
        </p:nvSpPr>
        <p:spPr bwMode="auto">
          <a:xfrm>
            <a:off x="1343472" y="5218114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内模式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86746" y="951111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支持</a:t>
            </a:r>
            <a:r>
              <a:rPr lang="zh-CN" altLang="en-US" sz="2400" b="1" dirty="0">
                <a:latin typeface="Times New Roman" panose="02020603050405020304" pitchFamily="18" charset="0"/>
              </a:rPr>
              <a:t>关系数据库三级模式结构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186746" y="951111"/>
            <a:ext cx="53413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支持</a:t>
            </a:r>
            <a:r>
              <a:rPr lang="zh-CN" altLang="en-US" sz="2400" b="1" dirty="0">
                <a:latin typeface="Times New Roman" panose="02020603050405020304" pitchFamily="18" charset="0"/>
              </a:rPr>
              <a:t>关系数据库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结构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277134" y="951111"/>
            <a:ext cx="151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三级模式       </a:t>
            </a:r>
          </a:p>
        </p:txBody>
      </p:sp>
      <p:pic>
        <p:nvPicPr>
          <p:cNvPr id="2" name="Voic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12576" y="6097589"/>
            <a:ext cx="406400" cy="406400"/>
          </a:xfrm>
          <a:prstGeom prst="rect">
            <a:avLst/>
          </a:prstGeom>
        </p:spPr>
      </p:pic>
      <p:sp>
        <p:nvSpPr>
          <p:cNvPr id="35" name="Text Box 1052"/>
          <p:cNvSpPr txBox="1">
            <a:spLocks noChangeArrowheads="1"/>
          </p:cNvSpPr>
          <p:nvPr/>
        </p:nvSpPr>
        <p:spPr bwMode="auto">
          <a:xfrm>
            <a:off x="2206377" y="3066295"/>
            <a:ext cx="1153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用户模式</a:t>
            </a:r>
          </a:p>
        </p:txBody>
      </p:sp>
      <p:sp>
        <p:nvSpPr>
          <p:cNvPr id="36" name="Text Box 1052"/>
          <p:cNvSpPr txBox="1">
            <a:spLocks noChangeArrowheads="1"/>
          </p:cNvSpPr>
          <p:nvPr/>
        </p:nvSpPr>
        <p:spPr bwMode="auto">
          <a:xfrm>
            <a:off x="2205186" y="3066295"/>
            <a:ext cx="1153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子模式</a:t>
            </a:r>
          </a:p>
        </p:txBody>
      </p:sp>
      <p:sp>
        <p:nvSpPr>
          <p:cNvPr id="41" name="Text Box 1053"/>
          <p:cNvSpPr txBox="1">
            <a:spLocks noChangeArrowheads="1"/>
          </p:cNvSpPr>
          <p:nvPr/>
        </p:nvSpPr>
        <p:spPr bwMode="auto">
          <a:xfrm>
            <a:off x="4885532" y="4143639"/>
            <a:ext cx="1355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概念模式</a:t>
            </a:r>
          </a:p>
        </p:txBody>
      </p:sp>
      <p:sp>
        <p:nvSpPr>
          <p:cNvPr id="42" name="Text Box 1054"/>
          <p:cNvSpPr txBox="1">
            <a:spLocks noChangeArrowheads="1"/>
          </p:cNvSpPr>
          <p:nvPr/>
        </p:nvSpPr>
        <p:spPr bwMode="auto">
          <a:xfrm>
            <a:off x="2205186" y="5229200"/>
            <a:ext cx="1249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存储模式</a:t>
            </a:r>
          </a:p>
        </p:txBody>
      </p:sp>
      <p:sp>
        <p:nvSpPr>
          <p:cNvPr id="44" name="Text Box 1054"/>
          <p:cNvSpPr txBox="1">
            <a:spLocks noChangeArrowheads="1"/>
          </p:cNvSpPr>
          <p:nvPr/>
        </p:nvSpPr>
        <p:spPr bwMode="auto">
          <a:xfrm>
            <a:off x="4323694" y="5245101"/>
            <a:ext cx="3544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物理结构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存储方式</a:t>
            </a:r>
          </a:p>
        </p:txBody>
      </p:sp>
      <p:pic>
        <p:nvPicPr>
          <p:cNvPr id="3" name="Voice1 (180815.165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0560" y="46101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6107"/>
      </p:ext>
    </p:extLst>
  </p:cSld>
  <p:clrMapOvr>
    <a:masterClrMapping/>
  </p:clrMapOvr>
  <p:transition spd="slow" advTm="324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6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mph" presetSubtype="0" repeatCount="3000" fill="hold" grpId="1" nodeType="withEffect">
                                  <p:stCondLst>
                                    <p:cond delay="9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1267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1267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1267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" dur="1267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27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1399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1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1399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499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399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399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3099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4099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40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50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6099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099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6099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6099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299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7099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8399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9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99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99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9999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9999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9999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9999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13399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143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19099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7" presetClass="entr" presetSubtype="0" fill="hold" grpId="0" nodeType="withEffect">
                                  <p:stCondLst>
                                    <p:cond delay="15899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180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4490" showWhenStopped="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21429" showWhenStopped="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3" grpId="0"/>
      <p:bldP spid="33" grpId="1"/>
      <p:bldP spid="38" grpId="0" animBg="1"/>
      <p:bldP spid="39" grpId="0"/>
      <p:bldP spid="39" grpId="1"/>
      <p:bldP spid="35" grpId="0"/>
      <p:bldP spid="35" grpId="1"/>
      <p:bldP spid="36" grpId="0"/>
      <p:bldP spid="36" grpId="1"/>
      <p:bldP spid="41" grpId="0"/>
      <p:bldP spid="41" grpId="1"/>
      <p:bldP spid="42" grpId="0"/>
      <p:bldP spid="42" grpId="1"/>
      <p:bldP spid="44" grpId="0"/>
      <p:bldP spid="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28">
            <a:extLst>
              <a:ext uri="{FF2B5EF4-FFF2-40B4-BE49-F238E27FC236}">
                <a16:creationId xmlns:a16="http://schemas.microsoft.com/office/drawing/2014/main" id="{9E474798-A0BC-4E44-920D-595743AF5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1873249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chemeClr val="bg1"/>
                </a:solidFill>
                <a:latin typeface="Times New Roman" panose="02020603050405020304" pitchFamily="18" charset="0"/>
              </a:rPr>
              <a:t>SQL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16CC4D60-80BC-4FAE-AFC5-BD3CF75BB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59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2ED95CCB-BB1C-4B85-BEEB-3EE337F41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1031">
            <a:extLst>
              <a:ext uri="{FF2B5EF4-FFF2-40B4-BE49-F238E27FC236}">
                <a16:creationId xmlns:a16="http://schemas.microsoft.com/office/drawing/2014/main" id="{68479E35-42FF-4F89-A196-61C39629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1032">
            <a:extLst>
              <a:ext uri="{FF2B5EF4-FFF2-40B4-BE49-F238E27FC236}">
                <a16:creationId xmlns:a16="http://schemas.microsoft.com/office/drawing/2014/main" id="{F0C73888-3DB1-42A3-9602-2CA7CC7C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180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" name="Rectangle 1033">
            <a:extLst>
              <a:ext uri="{FF2B5EF4-FFF2-40B4-BE49-F238E27FC236}">
                <a16:creationId xmlns:a16="http://schemas.microsoft.com/office/drawing/2014/main" id="{47A2EF6C-3490-4A7A-81AA-82C542E7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758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" name="Rectangle 1034">
            <a:extLst>
              <a:ext uri="{FF2B5EF4-FFF2-40B4-BE49-F238E27FC236}">
                <a16:creationId xmlns:a16="http://schemas.microsoft.com/office/drawing/2014/main" id="{E5061490-CE94-4707-BE4B-FACB46B1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4" name="Rectangle 1035">
            <a:extLst>
              <a:ext uri="{FF2B5EF4-FFF2-40B4-BE49-F238E27FC236}">
                <a16:creationId xmlns:a16="http://schemas.microsoft.com/office/drawing/2014/main" id="{73BE81B2-F63C-4649-B024-6DFD5C81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Rectangle 1036">
            <a:extLst>
              <a:ext uri="{FF2B5EF4-FFF2-40B4-BE49-F238E27FC236}">
                <a16:creationId xmlns:a16="http://schemas.microsoft.com/office/drawing/2014/main" id="{AB6B0801-C414-441C-990B-119419927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Line 1037"/>
          <p:cNvSpPr>
            <a:spLocks noChangeShapeType="1"/>
          </p:cNvSpPr>
          <p:nvPr/>
        </p:nvSpPr>
        <p:spPr bwMode="auto">
          <a:xfrm flipH="1">
            <a:off x="3517104" y="2449511"/>
            <a:ext cx="1584326" cy="158432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38"/>
          <p:cNvSpPr>
            <a:spLocks noChangeShapeType="1"/>
          </p:cNvSpPr>
          <p:nvPr/>
        </p:nvSpPr>
        <p:spPr bwMode="auto">
          <a:xfrm>
            <a:off x="5388769" y="2449511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039"/>
          <p:cNvSpPr>
            <a:spLocks noChangeShapeType="1"/>
          </p:cNvSpPr>
          <p:nvPr/>
        </p:nvSpPr>
        <p:spPr bwMode="auto">
          <a:xfrm>
            <a:off x="5388769" y="3529012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40"/>
          <p:cNvSpPr>
            <a:spLocks noChangeShapeType="1"/>
          </p:cNvSpPr>
          <p:nvPr/>
        </p:nvSpPr>
        <p:spPr bwMode="auto">
          <a:xfrm>
            <a:off x="5388769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043"/>
          <p:cNvSpPr>
            <a:spLocks noChangeShapeType="1"/>
          </p:cNvSpPr>
          <p:nvPr/>
        </p:nvSpPr>
        <p:spPr bwMode="auto">
          <a:xfrm>
            <a:off x="5822157" y="2449511"/>
            <a:ext cx="2087564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044"/>
          <p:cNvSpPr>
            <a:spLocks noChangeShapeType="1"/>
          </p:cNvSpPr>
          <p:nvPr/>
        </p:nvSpPr>
        <p:spPr bwMode="auto">
          <a:xfrm flipH="1">
            <a:off x="7333459" y="3529013"/>
            <a:ext cx="504825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045"/>
          <p:cNvSpPr>
            <a:spLocks noChangeShapeType="1"/>
          </p:cNvSpPr>
          <p:nvPr/>
        </p:nvSpPr>
        <p:spPr bwMode="auto">
          <a:xfrm>
            <a:off x="8341522" y="3529013"/>
            <a:ext cx="792163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661567" y="4608514"/>
            <a:ext cx="1655764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047"/>
          <p:cNvSpPr>
            <a:spLocks noChangeShapeType="1"/>
          </p:cNvSpPr>
          <p:nvPr/>
        </p:nvSpPr>
        <p:spPr bwMode="auto">
          <a:xfrm flipH="1">
            <a:off x="5533232" y="4608514"/>
            <a:ext cx="1728789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048"/>
          <p:cNvSpPr>
            <a:spLocks noChangeShapeType="1"/>
          </p:cNvSpPr>
          <p:nvPr/>
        </p:nvSpPr>
        <p:spPr bwMode="auto">
          <a:xfrm>
            <a:off x="8917784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186746" y="951111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支持</a:t>
            </a:r>
            <a:r>
              <a:rPr lang="zh-CN" altLang="en-US" sz="2400" b="1" dirty="0">
                <a:latin typeface="Times New Roman" panose="02020603050405020304" pitchFamily="18" charset="0"/>
              </a:rPr>
              <a:t>关系数据库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三级模式</a:t>
            </a:r>
            <a:r>
              <a:rPr lang="zh-CN" altLang="en-US" sz="2400" b="1" dirty="0">
                <a:latin typeface="Times New Roman" panose="02020603050405020304" pitchFamily="18" charset="0"/>
              </a:rPr>
              <a:t>结构</a:t>
            </a:r>
          </a:p>
        </p:txBody>
      </p:sp>
      <p:pic>
        <p:nvPicPr>
          <p:cNvPr id="3" name="Voice6 (180815.202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98176" y="5949280"/>
            <a:ext cx="406400" cy="406400"/>
          </a:xfrm>
          <a:prstGeom prst="rect">
            <a:avLst/>
          </a:prstGeom>
        </p:spPr>
      </p:pic>
      <p:sp>
        <p:nvSpPr>
          <p:cNvPr id="40" name="Rectangle 1031">
            <a:extLst>
              <a:ext uri="{FF2B5EF4-FFF2-40B4-BE49-F238E27FC236}">
                <a16:creationId xmlns:a16="http://schemas.microsoft.com/office/drawing/2014/main" id="{68479E35-42FF-4F89-A196-61C39629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4041815"/>
            <a:ext cx="1150939" cy="576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3" name="Rectangle 1032">
            <a:extLst>
              <a:ext uri="{FF2B5EF4-FFF2-40B4-BE49-F238E27FC236}">
                <a16:creationId xmlns:a16="http://schemas.microsoft.com/office/drawing/2014/main" id="{F0C73888-3DB1-42A3-9602-2CA7CC7C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180" y="4041815"/>
            <a:ext cx="1150939" cy="576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4" name="Rectangle 1033">
            <a:extLst>
              <a:ext uri="{FF2B5EF4-FFF2-40B4-BE49-F238E27FC236}">
                <a16:creationId xmlns:a16="http://schemas.microsoft.com/office/drawing/2014/main" id="{47A2EF6C-3490-4A7A-81AA-82C542E7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758" y="4041815"/>
            <a:ext cx="1150939" cy="576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5" name="Rectangle 1034">
            <a:extLst>
              <a:ext uri="{FF2B5EF4-FFF2-40B4-BE49-F238E27FC236}">
                <a16:creationId xmlns:a16="http://schemas.microsoft.com/office/drawing/2014/main" id="{E5061490-CE94-4707-BE4B-FACB46B1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4041815"/>
            <a:ext cx="1150939" cy="576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6" name="Text Box 1054"/>
          <p:cNvSpPr txBox="1">
            <a:spLocks noChangeArrowheads="1"/>
          </p:cNvSpPr>
          <p:nvPr/>
        </p:nvSpPr>
        <p:spPr bwMode="auto">
          <a:xfrm>
            <a:off x="2927648" y="3658156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关系</a:t>
            </a:r>
          </a:p>
        </p:txBody>
      </p:sp>
      <p:sp>
        <p:nvSpPr>
          <p:cNvPr id="47" name="Text Box 1054"/>
          <p:cNvSpPr txBox="1">
            <a:spLocks noChangeArrowheads="1"/>
          </p:cNvSpPr>
          <p:nvPr/>
        </p:nvSpPr>
        <p:spPr bwMode="auto">
          <a:xfrm>
            <a:off x="4511749" y="3658156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关系</a:t>
            </a:r>
          </a:p>
        </p:txBody>
      </p:sp>
      <p:sp>
        <p:nvSpPr>
          <p:cNvPr id="48" name="Text Box 1054"/>
          <p:cNvSpPr txBox="1">
            <a:spLocks noChangeArrowheads="1"/>
          </p:cNvSpPr>
          <p:nvPr/>
        </p:nvSpPr>
        <p:spPr bwMode="auto">
          <a:xfrm>
            <a:off x="8040141" y="3658156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关系</a:t>
            </a:r>
          </a:p>
        </p:txBody>
      </p:sp>
      <p:sp>
        <p:nvSpPr>
          <p:cNvPr id="49" name="Text Box 1054"/>
          <p:cNvSpPr txBox="1">
            <a:spLocks noChangeArrowheads="1"/>
          </p:cNvSpPr>
          <p:nvPr/>
        </p:nvSpPr>
        <p:spPr bwMode="auto">
          <a:xfrm>
            <a:off x="6311949" y="3658156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关系</a:t>
            </a:r>
          </a:p>
        </p:txBody>
      </p:sp>
      <p:sp>
        <p:nvSpPr>
          <p:cNvPr id="54" name="Line 1040"/>
          <p:cNvSpPr>
            <a:spLocks noChangeShapeType="1"/>
          </p:cNvSpPr>
          <p:nvPr/>
        </p:nvSpPr>
        <p:spPr bwMode="auto">
          <a:xfrm>
            <a:off x="5374930" y="4581129"/>
            <a:ext cx="0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1046"/>
          <p:cNvSpPr>
            <a:spLocks noChangeShapeType="1"/>
          </p:cNvSpPr>
          <p:nvPr/>
        </p:nvSpPr>
        <p:spPr bwMode="auto">
          <a:xfrm>
            <a:off x="3647728" y="4581129"/>
            <a:ext cx="1655764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1047"/>
          <p:cNvSpPr>
            <a:spLocks noChangeShapeType="1"/>
          </p:cNvSpPr>
          <p:nvPr/>
        </p:nvSpPr>
        <p:spPr bwMode="auto">
          <a:xfrm flipH="1">
            <a:off x="5519393" y="4581129"/>
            <a:ext cx="1728789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048"/>
          <p:cNvSpPr>
            <a:spLocks noChangeShapeType="1"/>
          </p:cNvSpPr>
          <p:nvPr/>
        </p:nvSpPr>
        <p:spPr bwMode="auto">
          <a:xfrm>
            <a:off x="8903945" y="4581129"/>
            <a:ext cx="0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Text Box 1054"/>
          <p:cNvSpPr txBox="1">
            <a:spLocks noChangeArrowheads="1"/>
          </p:cNvSpPr>
          <p:nvPr/>
        </p:nvSpPr>
        <p:spPr bwMode="auto">
          <a:xfrm>
            <a:off x="10096702" y="4132098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索引</a:t>
            </a:r>
          </a:p>
        </p:txBody>
      </p:sp>
      <p:sp>
        <p:nvSpPr>
          <p:cNvPr id="59" name="Text Box 1054"/>
          <p:cNvSpPr txBox="1">
            <a:spLocks noChangeArrowheads="1"/>
          </p:cNvSpPr>
          <p:nvPr/>
        </p:nvSpPr>
        <p:spPr bwMode="auto">
          <a:xfrm>
            <a:off x="10096702" y="4132098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索引</a:t>
            </a:r>
          </a:p>
        </p:txBody>
      </p:sp>
      <p:sp>
        <p:nvSpPr>
          <p:cNvPr id="60" name="Text Box 1054"/>
          <p:cNvSpPr txBox="1">
            <a:spLocks noChangeArrowheads="1"/>
          </p:cNvSpPr>
          <p:nvPr/>
        </p:nvSpPr>
        <p:spPr bwMode="auto">
          <a:xfrm>
            <a:off x="10096702" y="4132098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索引</a:t>
            </a:r>
          </a:p>
        </p:txBody>
      </p:sp>
      <p:sp>
        <p:nvSpPr>
          <p:cNvPr id="61" name="Text Box 1054"/>
          <p:cNvSpPr txBox="1">
            <a:spLocks noChangeArrowheads="1"/>
          </p:cNvSpPr>
          <p:nvPr/>
        </p:nvSpPr>
        <p:spPr bwMode="auto">
          <a:xfrm>
            <a:off x="10096702" y="4132098"/>
            <a:ext cx="79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索引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128019" y="251938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基本概念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2" name="Line 1049"/>
          <p:cNvSpPr>
            <a:spLocks noChangeShapeType="1"/>
          </p:cNvSpPr>
          <p:nvPr/>
        </p:nvSpPr>
        <p:spPr bwMode="auto">
          <a:xfrm>
            <a:off x="1416000" y="2665411"/>
            <a:ext cx="93600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1050"/>
          <p:cNvSpPr>
            <a:spLocks noChangeShapeType="1"/>
          </p:cNvSpPr>
          <p:nvPr/>
        </p:nvSpPr>
        <p:spPr bwMode="auto">
          <a:xfrm>
            <a:off x="1416000" y="3711574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1051"/>
          <p:cNvSpPr>
            <a:spLocks noChangeShapeType="1"/>
          </p:cNvSpPr>
          <p:nvPr/>
        </p:nvSpPr>
        <p:spPr bwMode="auto">
          <a:xfrm>
            <a:off x="1416000" y="4873625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1052"/>
          <p:cNvSpPr txBox="1">
            <a:spLocks noChangeArrowheads="1"/>
          </p:cNvSpPr>
          <p:nvPr/>
        </p:nvSpPr>
        <p:spPr bwMode="auto">
          <a:xfrm>
            <a:off x="1343472" y="3066296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外模式</a:t>
            </a:r>
          </a:p>
        </p:txBody>
      </p:sp>
      <p:sp>
        <p:nvSpPr>
          <p:cNvPr id="66" name="Text Box 1053"/>
          <p:cNvSpPr txBox="1">
            <a:spLocks noChangeArrowheads="1"/>
          </p:cNvSpPr>
          <p:nvPr/>
        </p:nvSpPr>
        <p:spPr bwMode="auto">
          <a:xfrm>
            <a:off x="1343472" y="4135438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模   式</a:t>
            </a:r>
          </a:p>
        </p:txBody>
      </p:sp>
      <p:sp>
        <p:nvSpPr>
          <p:cNvPr id="67" name="Text Box 1054"/>
          <p:cNvSpPr txBox="1">
            <a:spLocks noChangeArrowheads="1"/>
          </p:cNvSpPr>
          <p:nvPr/>
        </p:nvSpPr>
        <p:spPr bwMode="auto">
          <a:xfrm>
            <a:off x="1343472" y="5218114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内模式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D41C19-51A5-4B68-917A-47D7344EFD6C}"/>
              </a:ext>
            </a:extLst>
          </p:cNvPr>
          <p:cNvSpPr txBox="1"/>
          <p:nvPr/>
        </p:nvSpPr>
        <p:spPr>
          <a:xfrm>
            <a:off x="191712" y="260649"/>
            <a:ext cx="11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1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3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3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3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3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4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4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4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4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1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16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1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1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0408" showWhenStopped="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0" grpId="4" animBg="1"/>
      <p:bldP spid="43" grpId="0" animBg="1"/>
      <p:bldP spid="43" grpId="1" animBg="1"/>
      <p:bldP spid="43" grpId="2" animBg="1"/>
      <p:bldP spid="43" grpId="3" animBg="1"/>
      <p:bldP spid="43" grpId="4" animBg="1"/>
      <p:bldP spid="44" grpId="0" animBg="1"/>
      <p:bldP spid="44" grpId="1" animBg="1"/>
      <p:bldP spid="44" grpId="2" animBg="1"/>
      <p:bldP spid="44" grpId="3" animBg="1"/>
      <p:bldP spid="44" grpId="4" animBg="1"/>
      <p:bldP spid="45" grpId="0" animBg="1"/>
      <p:bldP spid="45" grpId="1" animBg="1"/>
      <p:bldP spid="45" grpId="2" animBg="1"/>
      <p:bldP spid="45" grpId="3" animBg="1"/>
      <p:bldP spid="45" grpId="4" animBg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28">
            <a:extLst>
              <a:ext uri="{FF2B5EF4-FFF2-40B4-BE49-F238E27FC236}">
                <a16:creationId xmlns:a16="http://schemas.microsoft.com/office/drawing/2014/main" id="{9E474798-A0BC-4E44-920D-595743AF5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1873249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chemeClr val="bg1"/>
                </a:solidFill>
                <a:latin typeface="Times New Roman" panose="02020603050405020304" pitchFamily="18" charset="0"/>
              </a:rPr>
              <a:t>SQL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16CC4D60-80BC-4FAE-AFC5-BD3CF75BB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59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2ED95CCB-BB1C-4B85-BEEB-3EE337F41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2952750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视图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 1031">
            <a:extLst>
              <a:ext uri="{FF2B5EF4-FFF2-40B4-BE49-F238E27FC236}">
                <a16:creationId xmlns:a16="http://schemas.microsoft.com/office/drawing/2014/main" id="{68479E35-42FF-4F89-A196-61C39629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1032">
            <a:extLst>
              <a:ext uri="{FF2B5EF4-FFF2-40B4-BE49-F238E27FC236}">
                <a16:creationId xmlns:a16="http://schemas.microsoft.com/office/drawing/2014/main" id="{F0C73888-3DB1-42A3-9602-2CA7CC7C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180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" name="Rectangle 1033">
            <a:extLst>
              <a:ext uri="{FF2B5EF4-FFF2-40B4-BE49-F238E27FC236}">
                <a16:creationId xmlns:a16="http://schemas.microsoft.com/office/drawing/2014/main" id="{47A2EF6C-3490-4A7A-81AA-82C542E7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758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" name="Rectangle 1034">
            <a:extLst>
              <a:ext uri="{FF2B5EF4-FFF2-40B4-BE49-F238E27FC236}">
                <a16:creationId xmlns:a16="http://schemas.microsoft.com/office/drawing/2014/main" id="{E5061490-CE94-4707-BE4B-FACB46B1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4033838"/>
            <a:ext cx="1150939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4" name="Rectangle 1035">
            <a:extLst>
              <a:ext uri="{FF2B5EF4-FFF2-40B4-BE49-F238E27FC236}">
                <a16:creationId xmlns:a16="http://schemas.microsoft.com/office/drawing/2014/main" id="{73BE81B2-F63C-4649-B024-6DFD5C81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2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Rectangle 1036">
            <a:extLst>
              <a:ext uri="{FF2B5EF4-FFF2-40B4-BE49-F238E27FC236}">
                <a16:creationId xmlns:a16="http://schemas.microsoft.com/office/drawing/2014/main" id="{AB6B0801-C414-441C-990B-119419927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532" y="5113339"/>
            <a:ext cx="1187451" cy="576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存储文件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Line 1037"/>
          <p:cNvSpPr>
            <a:spLocks noChangeShapeType="1"/>
          </p:cNvSpPr>
          <p:nvPr/>
        </p:nvSpPr>
        <p:spPr bwMode="auto">
          <a:xfrm flipH="1">
            <a:off x="3517104" y="2449511"/>
            <a:ext cx="1584326" cy="158432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038"/>
          <p:cNvSpPr>
            <a:spLocks noChangeShapeType="1"/>
          </p:cNvSpPr>
          <p:nvPr/>
        </p:nvSpPr>
        <p:spPr bwMode="auto">
          <a:xfrm>
            <a:off x="5388769" y="2449511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039"/>
          <p:cNvSpPr>
            <a:spLocks noChangeShapeType="1"/>
          </p:cNvSpPr>
          <p:nvPr/>
        </p:nvSpPr>
        <p:spPr bwMode="auto">
          <a:xfrm>
            <a:off x="5388769" y="3529012"/>
            <a:ext cx="0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40"/>
          <p:cNvSpPr>
            <a:spLocks noChangeShapeType="1"/>
          </p:cNvSpPr>
          <p:nvPr/>
        </p:nvSpPr>
        <p:spPr bwMode="auto">
          <a:xfrm>
            <a:off x="5388769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043"/>
          <p:cNvSpPr>
            <a:spLocks noChangeShapeType="1"/>
          </p:cNvSpPr>
          <p:nvPr/>
        </p:nvSpPr>
        <p:spPr bwMode="auto">
          <a:xfrm>
            <a:off x="5822157" y="2449511"/>
            <a:ext cx="2087564" cy="5032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044"/>
          <p:cNvSpPr>
            <a:spLocks noChangeShapeType="1"/>
          </p:cNvSpPr>
          <p:nvPr/>
        </p:nvSpPr>
        <p:spPr bwMode="auto">
          <a:xfrm flipH="1">
            <a:off x="7333459" y="3529013"/>
            <a:ext cx="504825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045"/>
          <p:cNvSpPr>
            <a:spLocks noChangeShapeType="1"/>
          </p:cNvSpPr>
          <p:nvPr/>
        </p:nvSpPr>
        <p:spPr bwMode="auto">
          <a:xfrm>
            <a:off x="8341522" y="3529013"/>
            <a:ext cx="792163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661567" y="4608514"/>
            <a:ext cx="1655764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047"/>
          <p:cNvSpPr>
            <a:spLocks noChangeShapeType="1"/>
          </p:cNvSpPr>
          <p:nvPr/>
        </p:nvSpPr>
        <p:spPr bwMode="auto">
          <a:xfrm flipH="1">
            <a:off x="5533232" y="4608514"/>
            <a:ext cx="1728789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048"/>
          <p:cNvSpPr>
            <a:spLocks noChangeShapeType="1"/>
          </p:cNvSpPr>
          <p:nvPr/>
        </p:nvSpPr>
        <p:spPr bwMode="auto">
          <a:xfrm>
            <a:off x="8917784" y="4608514"/>
            <a:ext cx="0" cy="5048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Voic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98176" y="6093296"/>
            <a:ext cx="406400" cy="406400"/>
          </a:xfrm>
          <a:prstGeom prst="rect">
            <a:avLst/>
          </a:prstGeom>
        </p:spPr>
      </p:pic>
      <p:sp>
        <p:nvSpPr>
          <p:cNvPr id="35" name="Rectangle 1031">
            <a:extLst>
              <a:ext uri="{FF2B5EF4-FFF2-40B4-BE49-F238E27FC236}">
                <a16:creationId xmlns:a16="http://schemas.microsoft.com/office/drawing/2014/main" id="{68479E35-42FF-4F89-A196-61C396294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865" y="4033838"/>
            <a:ext cx="1150939" cy="576263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6" name="Rectangle 1033">
            <a:extLst>
              <a:ext uri="{FF2B5EF4-FFF2-40B4-BE49-F238E27FC236}">
                <a16:creationId xmlns:a16="http://schemas.microsoft.com/office/drawing/2014/main" id="{47A2EF6C-3490-4A7A-81AA-82C542E7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091" y="4033838"/>
            <a:ext cx="1150939" cy="576263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7" name="Rectangle 1034">
            <a:extLst>
              <a:ext uri="{FF2B5EF4-FFF2-40B4-BE49-F238E27FC236}">
                <a16:creationId xmlns:a16="http://schemas.microsoft.com/office/drawing/2014/main" id="{E5061490-CE94-4707-BE4B-FACB46B1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855" y="4033838"/>
            <a:ext cx="1150939" cy="576263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基本表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8" name="Line 1039"/>
          <p:cNvSpPr>
            <a:spLocks noChangeShapeType="1"/>
          </p:cNvSpPr>
          <p:nvPr/>
        </p:nvSpPr>
        <p:spPr bwMode="auto">
          <a:xfrm>
            <a:off x="5375920" y="3501008"/>
            <a:ext cx="0" cy="50323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1044"/>
          <p:cNvSpPr>
            <a:spLocks noChangeShapeType="1"/>
          </p:cNvSpPr>
          <p:nvPr/>
        </p:nvSpPr>
        <p:spPr bwMode="auto">
          <a:xfrm flipH="1">
            <a:off x="7320610" y="3501009"/>
            <a:ext cx="504825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1045"/>
          <p:cNvSpPr>
            <a:spLocks noChangeShapeType="1"/>
          </p:cNvSpPr>
          <p:nvPr/>
        </p:nvSpPr>
        <p:spPr bwMode="auto">
          <a:xfrm>
            <a:off x="8328673" y="3501009"/>
            <a:ext cx="792163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1052"/>
          <p:cNvSpPr txBox="1">
            <a:spLocks noChangeArrowheads="1"/>
          </p:cNvSpPr>
          <p:nvPr/>
        </p:nvSpPr>
        <p:spPr bwMode="auto">
          <a:xfrm>
            <a:off x="9427121" y="3044824"/>
            <a:ext cx="1348879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只存放定义</a:t>
            </a:r>
          </a:p>
        </p:txBody>
      </p:sp>
      <p:sp>
        <p:nvSpPr>
          <p:cNvPr id="42" name="Text Box 1052"/>
          <p:cNvSpPr txBox="1">
            <a:spLocks noChangeArrowheads="1"/>
          </p:cNvSpPr>
          <p:nvPr/>
        </p:nvSpPr>
        <p:spPr bwMode="auto">
          <a:xfrm>
            <a:off x="9478523" y="3027848"/>
            <a:ext cx="152916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不存放数据</a:t>
            </a:r>
          </a:p>
        </p:txBody>
      </p:sp>
      <p:sp>
        <p:nvSpPr>
          <p:cNvPr id="43" name="Text Box 1052"/>
          <p:cNvSpPr txBox="1">
            <a:spLocks noChangeArrowheads="1"/>
          </p:cNvSpPr>
          <p:nvPr/>
        </p:nvSpPr>
        <p:spPr bwMode="auto">
          <a:xfrm>
            <a:off x="6171407" y="3054397"/>
            <a:ext cx="152916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虚表</a:t>
            </a:r>
          </a:p>
        </p:txBody>
      </p:sp>
      <p:sp>
        <p:nvSpPr>
          <p:cNvPr id="44" name="Text Box 1052"/>
          <p:cNvSpPr txBox="1">
            <a:spLocks noChangeArrowheads="1"/>
          </p:cNvSpPr>
          <p:nvPr/>
        </p:nvSpPr>
        <p:spPr bwMode="auto">
          <a:xfrm>
            <a:off x="8947593" y="3045663"/>
            <a:ext cx="152916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虚表</a:t>
            </a:r>
          </a:p>
        </p:txBody>
      </p:sp>
      <p:sp>
        <p:nvSpPr>
          <p:cNvPr id="45" name="Line 1037"/>
          <p:cNvSpPr>
            <a:spLocks noChangeShapeType="1"/>
          </p:cNvSpPr>
          <p:nvPr/>
        </p:nvSpPr>
        <p:spPr bwMode="auto">
          <a:xfrm flipH="1" flipV="1">
            <a:off x="6054726" y="3068960"/>
            <a:ext cx="1476376" cy="27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037"/>
          <p:cNvSpPr>
            <a:spLocks noChangeShapeType="1"/>
          </p:cNvSpPr>
          <p:nvPr/>
        </p:nvSpPr>
        <p:spPr bwMode="auto">
          <a:xfrm flipV="1">
            <a:off x="6059784" y="3419691"/>
            <a:ext cx="1476376" cy="27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1052"/>
          <p:cNvSpPr txBox="1">
            <a:spLocks noChangeArrowheads="1"/>
          </p:cNvSpPr>
          <p:nvPr/>
        </p:nvSpPr>
        <p:spPr bwMode="auto">
          <a:xfrm>
            <a:off x="6517921" y="2715620"/>
            <a:ext cx="677171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定义</a:t>
            </a:r>
          </a:p>
        </p:txBody>
      </p:sp>
      <p:sp>
        <p:nvSpPr>
          <p:cNvPr id="48" name="Text Box 1052"/>
          <p:cNvSpPr txBox="1">
            <a:spLocks noChangeArrowheads="1"/>
          </p:cNvSpPr>
          <p:nvPr/>
        </p:nvSpPr>
        <p:spPr bwMode="auto">
          <a:xfrm>
            <a:off x="6517921" y="3376586"/>
            <a:ext cx="677171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定义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8019" y="251938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基本概念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86746" y="980728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支持</a:t>
            </a:r>
            <a:r>
              <a:rPr lang="zh-CN" altLang="en-US" sz="2400" b="1" dirty="0">
                <a:latin typeface="Times New Roman" panose="02020603050405020304" pitchFamily="18" charset="0"/>
              </a:rPr>
              <a:t>关系数据库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三级模式</a:t>
            </a:r>
            <a:r>
              <a:rPr lang="zh-CN" altLang="en-US" sz="2400" b="1" dirty="0">
                <a:latin typeface="Times New Roman" panose="02020603050405020304" pitchFamily="18" charset="0"/>
              </a:rPr>
              <a:t>结构</a:t>
            </a:r>
          </a:p>
        </p:txBody>
      </p:sp>
      <p:sp>
        <p:nvSpPr>
          <p:cNvPr id="53" name="Line 1049"/>
          <p:cNvSpPr>
            <a:spLocks noChangeShapeType="1"/>
          </p:cNvSpPr>
          <p:nvPr/>
        </p:nvSpPr>
        <p:spPr bwMode="auto">
          <a:xfrm>
            <a:off x="1416000" y="2665411"/>
            <a:ext cx="93600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050"/>
          <p:cNvSpPr>
            <a:spLocks noChangeShapeType="1"/>
          </p:cNvSpPr>
          <p:nvPr/>
        </p:nvSpPr>
        <p:spPr bwMode="auto">
          <a:xfrm>
            <a:off x="1416000" y="3711574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1051"/>
          <p:cNvSpPr>
            <a:spLocks noChangeShapeType="1"/>
          </p:cNvSpPr>
          <p:nvPr/>
        </p:nvSpPr>
        <p:spPr bwMode="auto">
          <a:xfrm>
            <a:off x="1416000" y="4873625"/>
            <a:ext cx="93600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 Box 1052"/>
          <p:cNvSpPr txBox="1">
            <a:spLocks noChangeArrowheads="1"/>
          </p:cNvSpPr>
          <p:nvPr/>
        </p:nvSpPr>
        <p:spPr bwMode="auto">
          <a:xfrm>
            <a:off x="1343472" y="3066296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外模式</a:t>
            </a:r>
          </a:p>
        </p:txBody>
      </p:sp>
      <p:sp>
        <p:nvSpPr>
          <p:cNvPr id="57" name="Text Box 1053"/>
          <p:cNvSpPr txBox="1">
            <a:spLocks noChangeArrowheads="1"/>
          </p:cNvSpPr>
          <p:nvPr/>
        </p:nvSpPr>
        <p:spPr bwMode="auto">
          <a:xfrm>
            <a:off x="1343472" y="4135438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模   式</a:t>
            </a:r>
          </a:p>
        </p:txBody>
      </p:sp>
      <p:sp>
        <p:nvSpPr>
          <p:cNvPr id="58" name="Text Box 1054"/>
          <p:cNvSpPr txBox="1">
            <a:spLocks noChangeArrowheads="1"/>
          </p:cNvSpPr>
          <p:nvPr/>
        </p:nvSpPr>
        <p:spPr bwMode="auto">
          <a:xfrm>
            <a:off x="1343472" y="5218114"/>
            <a:ext cx="1081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1C0"/>
                </a:solidFill>
                <a:latin typeface="Times New Roman" panose="02020603050405020304" pitchFamily="18" charset="0"/>
              </a:rPr>
              <a:t>内模式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0476764D-9E74-4BB1-ACDC-E42A315FFE21}"/>
              </a:ext>
            </a:extLst>
          </p:cNvPr>
          <p:cNvSpPr txBox="1"/>
          <p:nvPr/>
        </p:nvSpPr>
        <p:spPr>
          <a:xfrm>
            <a:off x="191712" y="260649"/>
            <a:ext cx="11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5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00"/>
    </mc:Choice>
    <mc:Fallback xmlns="">
      <p:transition advTm="1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14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1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1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3469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/>
      <p:bldP spid="4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2295" y="1977393"/>
            <a:ext cx="5107477" cy="3323815"/>
            <a:chOff x="3513649" y="1977393"/>
            <a:chExt cx="5107477" cy="3323815"/>
          </a:xfrm>
        </p:grpSpPr>
        <p:sp>
          <p:nvSpPr>
            <p:cNvPr id="20" name="任意多边形: 形状 7">
              <a:extLst>
                <a:ext uri="{FF2B5EF4-FFF2-40B4-BE49-F238E27FC236}">
                  <a16:creationId xmlns:a16="http://schemas.microsoft.com/office/drawing/2014/main" id="{BD9CB990-13E2-42A0-81A3-7AAEBE5F15D0}"/>
                </a:ext>
              </a:extLst>
            </p:cNvPr>
            <p:cNvSpPr/>
            <p:nvPr/>
          </p:nvSpPr>
          <p:spPr>
            <a:xfrm flipV="1">
              <a:off x="4102377" y="3592224"/>
              <a:ext cx="1072631" cy="1307267"/>
            </a:xfrm>
            <a:custGeom>
              <a:avLst/>
              <a:gdLst>
                <a:gd name="connsiteX0" fmla="*/ 0 w 271118"/>
                <a:gd name="connsiteY0" fmla="*/ 320419 h 320419"/>
                <a:gd name="connsiteX1" fmla="*/ 135559 w 271118"/>
                <a:gd name="connsiteY1" fmla="*/ 320419 h 320419"/>
                <a:gd name="connsiteX2" fmla="*/ 135559 w 271118"/>
                <a:gd name="connsiteY2" fmla="*/ 0 h 320419"/>
                <a:gd name="connsiteX3" fmla="*/ 271118 w 271118"/>
                <a:gd name="connsiteY3" fmla="*/ 0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320419"/>
                  </a:moveTo>
                  <a:lnTo>
                    <a:pt x="135559" y="32041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7" rIns="137767" bIns="14971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任意多边形: 形状 9">
              <a:extLst>
                <a:ext uri="{FF2B5EF4-FFF2-40B4-BE49-F238E27FC236}">
                  <a16:creationId xmlns:a16="http://schemas.microsoft.com/office/drawing/2014/main" id="{899DC2E1-8563-43F8-A3A6-F25B068CC762}"/>
                </a:ext>
              </a:extLst>
            </p:cNvPr>
            <p:cNvSpPr/>
            <p:nvPr/>
          </p:nvSpPr>
          <p:spPr>
            <a:xfrm>
              <a:off x="4102377" y="2235037"/>
              <a:ext cx="1072631" cy="1357188"/>
            </a:xfrm>
            <a:custGeom>
              <a:avLst/>
              <a:gdLst>
                <a:gd name="connsiteX0" fmla="*/ 0 w 271118"/>
                <a:gd name="connsiteY0" fmla="*/ 1602098 h 1602098"/>
                <a:gd name="connsiteX1" fmla="*/ 135559 w 271118"/>
                <a:gd name="connsiteY1" fmla="*/ 1602098 h 1602098"/>
                <a:gd name="connsiteX2" fmla="*/ 135559 w 271118"/>
                <a:gd name="connsiteY2" fmla="*/ 0 h 1602098"/>
                <a:gd name="connsiteX3" fmla="*/ 271118 w 271118"/>
                <a:gd name="connsiteY3" fmla="*/ 0 h 160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602098">
                  <a:moveTo>
                    <a:pt x="0" y="1602098"/>
                  </a:moveTo>
                  <a:lnTo>
                    <a:pt x="135559" y="1602098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637" tIns="760427" rIns="107638" bIns="760428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b="1" kern="12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: 形状 18">
              <a:extLst>
                <a:ext uri="{FF2B5EF4-FFF2-40B4-BE49-F238E27FC236}">
                  <a16:creationId xmlns:a16="http://schemas.microsoft.com/office/drawing/2014/main" id="{EAA0F50C-8B96-4C4D-8916-94512BA0A5CD}"/>
                </a:ext>
              </a:extLst>
            </p:cNvPr>
            <p:cNvSpPr/>
            <p:nvPr/>
          </p:nvSpPr>
          <p:spPr>
            <a:xfrm>
              <a:off x="5164742" y="197739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产生和发展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任意多边形: 形状 19">
              <a:extLst>
                <a:ext uri="{FF2B5EF4-FFF2-40B4-BE49-F238E27FC236}">
                  <a16:creationId xmlns:a16="http://schemas.microsoft.com/office/drawing/2014/main" id="{D996A04C-6E6E-4438-B136-9F955F24970D}"/>
                </a:ext>
              </a:extLst>
            </p:cNvPr>
            <p:cNvSpPr/>
            <p:nvPr/>
          </p:nvSpPr>
          <p:spPr>
            <a:xfrm>
              <a:off x="5164742" y="3345869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特点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任意多边形: 形状 20">
              <a:extLst>
                <a:ext uri="{FF2B5EF4-FFF2-40B4-BE49-F238E27FC236}">
                  <a16:creationId xmlns:a16="http://schemas.microsoft.com/office/drawing/2014/main" id="{5FA6CFF9-5C99-4672-A614-93F0F11F7777}"/>
                </a:ext>
              </a:extLst>
            </p:cNvPr>
            <p:cNvSpPr/>
            <p:nvPr/>
          </p:nvSpPr>
          <p:spPr>
            <a:xfrm>
              <a:off x="5164742" y="4738550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基本概念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513649" y="1977393"/>
              <a:ext cx="570889" cy="3323815"/>
              <a:chOff x="4583832" y="1977393"/>
              <a:chExt cx="709730" cy="3323815"/>
            </a:xfrm>
          </p:grpSpPr>
          <p:sp>
            <p:nvSpPr>
              <p:cNvPr id="41" name="任意多边形: 形状 17">
                <a:extLst>
                  <a:ext uri="{FF2B5EF4-FFF2-40B4-BE49-F238E27FC236}">
                    <a16:creationId xmlns:a16="http://schemas.microsoft.com/office/drawing/2014/main" id="{4F2B87D4-D960-4F9C-8C0D-46581EA3EFA3}"/>
                  </a:ext>
                </a:extLst>
              </p:cNvPr>
              <p:cNvSpPr/>
              <p:nvPr/>
            </p:nvSpPr>
            <p:spPr>
              <a:xfrm>
                <a:off x="4583832" y="1977393"/>
                <a:ext cx="709730" cy="3323815"/>
              </a:xfrm>
              <a:custGeom>
                <a:avLst/>
                <a:gdLst>
                  <a:gd name="connsiteX0" fmla="*/ 0 w 2381395"/>
                  <a:gd name="connsiteY0" fmla="*/ 0 h 537516"/>
                  <a:gd name="connsiteX1" fmla="*/ 2381395 w 2381395"/>
                  <a:gd name="connsiteY1" fmla="*/ 0 h 537516"/>
                  <a:gd name="connsiteX2" fmla="*/ 2381395 w 2381395"/>
                  <a:gd name="connsiteY2" fmla="*/ 537516 h 537516"/>
                  <a:gd name="connsiteX3" fmla="*/ 0 w 2381395"/>
                  <a:gd name="connsiteY3" fmla="*/ 537516 h 537516"/>
                  <a:gd name="connsiteX4" fmla="*/ 0 w 2381395"/>
                  <a:gd name="connsiteY4" fmla="*/ 0 h 5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395" h="537516">
                    <a:moveTo>
                      <a:pt x="0" y="0"/>
                    </a:moveTo>
                    <a:lnTo>
                      <a:pt x="2381395" y="0"/>
                    </a:lnTo>
                    <a:lnTo>
                      <a:pt x="2381395" y="537516"/>
                    </a:lnTo>
                    <a:lnTo>
                      <a:pt x="0" y="5375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71C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656578" y="2492896"/>
                <a:ext cx="43204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知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识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框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架</a:t>
                </a:r>
              </a:p>
            </p:txBody>
          </p:sp>
        </p:grpSp>
        <p:cxnSp>
          <p:nvCxnSpPr>
            <p:cNvPr id="43" name="直接连接符 42"/>
            <p:cNvCxnSpPr/>
            <p:nvPr/>
          </p:nvCxnSpPr>
          <p:spPr bwMode="auto">
            <a:xfrm>
              <a:off x="4102377" y="3592225"/>
              <a:ext cx="105751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组合 46"/>
          <p:cNvGrpSpPr/>
          <p:nvPr/>
        </p:nvGrpSpPr>
        <p:grpSpPr>
          <a:xfrm>
            <a:off x="2792295" y="1977393"/>
            <a:ext cx="5107477" cy="3323815"/>
            <a:chOff x="3513649" y="1977393"/>
            <a:chExt cx="5107477" cy="3323815"/>
          </a:xfrm>
        </p:grpSpPr>
        <p:sp>
          <p:nvSpPr>
            <p:cNvPr id="48" name="任意多边形: 形状 7">
              <a:extLst>
                <a:ext uri="{FF2B5EF4-FFF2-40B4-BE49-F238E27FC236}">
                  <a16:creationId xmlns:a16="http://schemas.microsoft.com/office/drawing/2014/main" id="{BD9CB990-13E2-42A0-81A3-7AAEBE5F15D0}"/>
                </a:ext>
              </a:extLst>
            </p:cNvPr>
            <p:cNvSpPr/>
            <p:nvPr/>
          </p:nvSpPr>
          <p:spPr>
            <a:xfrm flipV="1">
              <a:off x="4102377" y="3592224"/>
              <a:ext cx="1072631" cy="1307267"/>
            </a:xfrm>
            <a:custGeom>
              <a:avLst/>
              <a:gdLst>
                <a:gd name="connsiteX0" fmla="*/ 0 w 271118"/>
                <a:gd name="connsiteY0" fmla="*/ 320419 h 320419"/>
                <a:gd name="connsiteX1" fmla="*/ 135559 w 271118"/>
                <a:gd name="connsiteY1" fmla="*/ 320419 h 320419"/>
                <a:gd name="connsiteX2" fmla="*/ 135559 w 271118"/>
                <a:gd name="connsiteY2" fmla="*/ 0 h 320419"/>
                <a:gd name="connsiteX3" fmla="*/ 271118 w 271118"/>
                <a:gd name="connsiteY3" fmla="*/ 0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320419"/>
                  </a:moveTo>
                  <a:lnTo>
                    <a:pt x="135559" y="32041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7" rIns="137767" bIns="14971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: 形状 9">
              <a:extLst>
                <a:ext uri="{FF2B5EF4-FFF2-40B4-BE49-F238E27FC236}">
                  <a16:creationId xmlns:a16="http://schemas.microsoft.com/office/drawing/2014/main" id="{899DC2E1-8563-43F8-A3A6-F25B068CC762}"/>
                </a:ext>
              </a:extLst>
            </p:cNvPr>
            <p:cNvSpPr/>
            <p:nvPr/>
          </p:nvSpPr>
          <p:spPr>
            <a:xfrm>
              <a:off x="4102377" y="2235037"/>
              <a:ext cx="1072631" cy="1357188"/>
            </a:xfrm>
            <a:custGeom>
              <a:avLst/>
              <a:gdLst>
                <a:gd name="connsiteX0" fmla="*/ 0 w 271118"/>
                <a:gd name="connsiteY0" fmla="*/ 1602098 h 1602098"/>
                <a:gd name="connsiteX1" fmla="*/ 135559 w 271118"/>
                <a:gd name="connsiteY1" fmla="*/ 1602098 h 1602098"/>
                <a:gd name="connsiteX2" fmla="*/ 135559 w 271118"/>
                <a:gd name="connsiteY2" fmla="*/ 0 h 1602098"/>
                <a:gd name="connsiteX3" fmla="*/ 271118 w 271118"/>
                <a:gd name="connsiteY3" fmla="*/ 0 h 160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602098">
                  <a:moveTo>
                    <a:pt x="0" y="1602098"/>
                  </a:moveTo>
                  <a:lnTo>
                    <a:pt x="135559" y="1602098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637" tIns="760427" rIns="107638" bIns="760428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b="1" kern="12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任意多边形: 形状 18">
              <a:extLst>
                <a:ext uri="{FF2B5EF4-FFF2-40B4-BE49-F238E27FC236}">
                  <a16:creationId xmlns:a16="http://schemas.microsoft.com/office/drawing/2014/main" id="{EAA0F50C-8B96-4C4D-8916-94512BA0A5CD}"/>
                </a:ext>
              </a:extLst>
            </p:cNvPr>
            <p:cNvSpPr/>
            <p:nvPr/>
          </p:nvSpPr>
          <p:spPr>
            <a:xfrm>
              <a:off x="5164742" y="197739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产生和发展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任意多边形: 形状 19">
              <a:extLst>
                <a:ext uri="{FF2B5EF4-FFF2-40B4-BE49-F238E27FC236}">
                  <a16:creationId xmlns:a16="http://schemas.microsoft.com/office/drawing/2014/main" id="{D996A04C-6E6E-4438-B136-9F955F24970D}"/>
                </a:ext>
              </a:extLst>
            </p:cNvPr>
            <p:cNvSpPr/>
            <p:nvPr/>
          </p:nvSpPr>
          <p:spPr>
            <a:xfrm>
              <a:off x="5164742" y="3345869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特点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任意多边形: 形状 20">
              <a:extLst>
                <a:ext uri="{FF2B5EF4-FFF2-40B4-BE49-F238E27FC236}">
                  <a16:creationId xmlns:a16="http://schemas.microsoft.com/office/drawing/2014/main" id="{5FA6CFF9-5C99-4672-A614-93F0F11F7777}"/>
                </a:ext>
              </a:extLst>
            </p:cNvPr>
            <p:cNvSpPr/>
            <p:nvPr/>
          </p:nvSpPr>
          <p:spPr>
            <a:xfrm>
              <a:off x="5164742" y="4738550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SQL</a:t>
              </a:r>
              <a:r>
                <a:rPr lang="zh-CN" altLang="en-US" sz="20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基本概念</a:t>
              </a: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513649" y="1977393"/>
              <a:ext cx="570889" cy="3323815"/>
              <a:chOff x="4583832" y="1977393"/>
              <a:chExt cx="709730" cy="3323815"/>
            </a:xfrm>
          </p:grpSpPr>
          <p:sp>
            <p:nvSpPr>
              <p:cNvPr id="55" name="任意多边形: 形状 17">
                <a:extLst>
                  <a:ext uri="{FF2B5EF4-FFF2-40B4-BE49-F238E27FC236}">
                    <a16:creationId xmlns:a16="http://schemas.microsoft.com/office/drawing/2014/main" id="{4F2B87D4-D960-4F9C-8C0D-46581EA3EFA3}"/>
                  </a:ext>
                </a:extLst>
              </p:cNvPr>
              <p:cNvSpPr/>
              <p:nvPr/>
            </p:nvSpPr>
            <p:spPr>
              <a:xfrm>
                <a:off x="4583832" y="1977393"/>
                <a:ext cx="709730" cy="3323815"/>
              </a:xfrm>
              <a:custGeom>
                <a:avLst/>
                <a:gdLst>
                  <a:gd name="connsiteX0" fmla="*/ 0 w 2381395"/>
                  <a:gd name="connsiteY0" fmla="*/ 0 h 537516"/>
                  <a:gd name="connsiteX1" fmla="*/ 2381395 w 2381395"/>
                  <a:gd name="connsiteY1" fmla="*/ 0 h 537516"/>
                  <a:gd name="connsiteX2" fmla="*/ 2381395 w 2381395"/>
                  <a:gd name="connsiteY2" fmla="*/ 537516 h 537516"/>
                  <a:gd name="connsiteX3" fmla="*/ 0 w 2381395"/>
                  <a:gd name="connsiteY3" fmla="*/ 537516 h 537516"/>
                  <a:gd name="connsiteX4" fmla="*/ 0 w 2381395"/>
                  <a:gd name="connsiteY4" fmla="*/ 0 h 5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395" h="537516">
                    <a:moveTo>
                      <a:pt x="0" y="0"/>
                    </a:moveTo>
                    <a:lnTo>
                      <a:pt x="2381395" y="0"/>
                    </a:lnTo>
                    <a:lnTo>
                      <a:pt x="2381395" y="537516"/>
                    </a:lnTo>
                    <a:lnTo>
                      <a:pt x="0" y="5375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71C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656578" y="2492896"/>
                <a:ext cx="43204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知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识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框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endParaRPr lang="en-US" altLang="zh-CN" sz="2000" b="1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</a:rPr>
                  <a:t>架</a:t>
                </a:r>
              </a:p>
            </p:txBody>
          </p:sp>
        </p:grpSp>
        <p:cxnSp>
          <p:nvCxnSpPr>
            <p:cNvPr id="54" name="直接连接符 53"/>
            <p:cNvCxnSpPr/>
            <p:nvPr/>
          </p:nvCxnSpPr>
          <p:spPr bwMode="auto">
            <a:xfrm>
              <a:off x="4102377" y="3592225"/>
              <a:ext cx="105751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Text Box 1052"/>
          <p:cNvSpPr txBox="1">
            <a:spLocks noChangeArrowheads="1"/>
          </p:cNvSpPr>
          <p:nvPr/>
        </p:nvSpPr>
        <p:spPr bwMode="auto">
          <a:xfrm>
            <a:off x="8019896" y="2383661"/>
            <a:ext cx="152916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综合统一</a:t>
            </a:r>
          </a:p>
        </p:txBody>
      </p:sp>
      <p:sp>
        <p:nvSpPr>
          <p:cNvPr id="58" name="Text Box 1052"/>
          <p:cNvSpPr txBox="1">
            <a:spLocks noChangeArrowheads="1"/>
          </p:cNvSpPr>
          <p:nvPr/>
        </p:nvSpPr>
        <p:spPr bwMode="auto">
          <a:xfrm>
            <a:off x="8019896" y="2872397"/>
            <a:ext cx="244391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高度非过程化</a:t>
            </a:r>
          </a:p>
        </p:txBody>
      </p:sp>
      <p:sp>
        <p:nvSpPr>
          <p:cNvPr id="59" name="Text Box 1052"/>
          <p:cNvSpPr txBox="1">
            <a:spLocks noChangeArrowheads="1"/>
          </p:cNvSpPr>
          <p:nvPr/>
        </p:nvSpPr>
        <p:spPr bwMode="auto">
          <a:xfrm>
            <a:off x="8019896" y="3361133"/>
            <a:ext cx="258792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面向集合的操作方式</a:t>
            </a:r>
          </a:p>
        </p:txBody>
      </p:sp>
      <p:sp>
        <p:nvSpPr>
          <p:cNvPr id="60" name="Text Box 1052"/>
          <p:cNvSpPr txBox="1">
            <a:spLocks noChangeArrowheads="1"/>
          </p:cNvSpPr>
          <p:nvPr/>
        </p:nvSpPr>
        <p:spPr bwMode="auto">
          <a:xfrm>
            <a:off x="8019896" y="3849869"/>
            <a:ext cx="4172104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以同一种语法结构提供多种使用方式</a:t>
            </a:r>
          </a:p>
        </p:txBody>
      </p:sp>
      <p:sp>
        <p:nvSpPr>
          <p:cNvPr id="61" name="Text Box 1052"/>
          <p:cNvSpPr txBox="1">
            <a:spLocks noChangeArrowheads="1"/>
          </p:cNvSpPr>
          <p:nvPr/>
        </p:nvSpPr>
        <p:spPr bwMode="auto">
          <a:xfrm>
            <a:off x="8019896" y="4338604"/>
            <a:ext cx="230830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语言简洁，易学易用</a:t>
            </a:r>
          </a:p>
        </p:txBody>
      </p:sp>
      <p:pic>
        <p:nvPicPr>
          <p:cNvPr id="3" name="Voic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36848" y="36550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5435"/>
      </p:ext>
    </p:extLst>
  </p:cSld>
  <p:clrMapOvr>
    <a:masterClrMapping/>
  </p:clrMapOvr>
  <p:transition spd="slow" advTm="2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2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2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试</a:t>
            </a:r>
            <a:r>
              <a:rPr lang="zh-CN" altLang="en-US" sz="2000" b="1">
                <a:latin typeface="Times New Roman" panose="02020603050405020304" pitchFamily="18" charset="0"/>
              </a:rPr>
              <a:t>述 </a:t>
            </a:r>
            <a:r>
              <a:rPr lang="en-US" altLang="zh-CN" sz="2000" b="1" smtClean="0">
                <a:latin typeface="Times New Roman" panose="02020603050405020304" pitchFamily="18" charset="0"/>
              </a:rPr>
              <a:t>SQL </a:t>
            </a:r>
            <a:r>
              <a:rPr lang="zh-CN" altLang="en-US" sz="2000" b="1" dirty="0">
                <a:latin typeface="Times New Roman" panose="02020603050405020304" pitchFamily="18" charset="0"/>
              </a:rPr>
              <a:t>语言的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特点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en-US" altLang="zh-CN" sz="20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3636" y="1700808"/>
            <a:ext cx="9904932" cy="3477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l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综合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统一。 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SQL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语言集数据定义语言 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DDL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、数据操纵语言 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DML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、数据控制语言 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DCL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的功能于一体。</a:t>
            </a: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）高度非过程化。用 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语言进行数据操作，只要提出“做什么”，而无需指明“怎么做”，因此无需了解存取路径，存取路径的选择以及 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QL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语句的操作过程由系统自动完成。 </a:t>
            </a: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）面向集合的操作方式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。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 SQL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语言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采用集合操作方式，不仅操作对象、查找结果可以是元组的集合，而且一次插入、删除、更新操作的对象也可以是元组的集合。</a:t>
            </a: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）以同一种语法结构提供两种使用方式。 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QL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语言既是自含式语言，又是嵌入式语言。作为自含式语言，它能够独立地用于联机交互的使用方式；作为嵌入式语言，它能够嵌入到高级语言程序中，供程序员设计程序时使用。</a:t>
            </a: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5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）语言简捷，易学易用。</a:t>
            </a:r>
          </a:p>
        </p:txBody>
      </p:sp>
    </p:spTree>
    <p:extLst>
      <p:ext uri="{BB962C8B-B14F-4D97-AF65-F5344CB8AC3E}">
        <p14:creationId xmlns:p14="http://schemas.microsoft.com/office/powerpoint/2010/main" val="1874086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D9CB990-13E2-42A0-81A3-7AAEBE5F15D0}"/>
              </a:ext>
            </a:extLst>
          </p:cNvPr>
          <p:cNvSpPr/>
          <p:nvPr/>
        </p:nvSpPr>
        <p:spPr>
          <a:xfrm flipV="1">
            <a:off x="4102377" y="3592224"/>
            <a:ext cx="1072631" cy="1307267"/>
          </a:xfrm>
          <a:custGeom>
            <a:avLst/>
            <a:gdLst>
              <a:gd name="connsiteX0" fmla="*/ 0 w 271118"/>
              <a:gd name="connsiteY0" fmla="*/ 320419 h 320419"/>
              <a:gd name="connsiteX1" fmla="*/ 135559 w 271118"/>
              <a:gd name="connsiteY1" fmla="*/ 320419 h 320419"/>
              <a:gd name="connsiteX2" fmla="*/ 135559 w 271118"/>
              <a:gd name="connsiteY2" fmla="*/ 0 h 320419"/>
              <a:gd name="connsiteX3" fmla="*/ 271118 w 271118"/>
              <a:gd name="connsiteY3" fmla="*/ 0 h 3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320419">
                <a:moveTo>
                  <a:pt x="0" y="320419"/>
                </a:moveTo>
                <a:lnTo>
                  <a:pt x="135559" y="32041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765" tIns="149717" rIns="137767" bIns="14971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99DC2E1-8563-43F8-A3A6-F25B068CC762}"/>
              </a:ext>
            </a:extLst>
          </p:cNvPr>
          <p:cNvSpPr/>
          <p:nvPr/>
        </p:nvSpPr>
        <p:spPr>
          <a:xfrm>
            <a:off x="4102377" y="2235037"/>
            <a:ext cx="1072631" cy="1357188"/>
          </a:xfrm>
          <a:custGeom>
            <a:avLst/>
            <a:gdLst>
              <a:gd name="connsiteX0" fmla="*/ 0 w 271118"/>
              <a:gd name="connsiteY0" fmla="*/ 1602098 h 1602098"/>
              <a:gd name="connsiteX1" fmla="*/ 135559 w 271118"/>
              <a:gd name="connsiteY1" fmla="*/ 1602098 h 1602098"/>
              <a:gd name="connsiteX2" fmla="*/ 135559 w 271118"/>
              <a:gd name="connsiteY2" fmla="*/ 0 h 1602098"/>
              <a:gd name="connsiteX3" fmla="*/ 271118 w 271118"/>
              <a:gd name="connsiteY3" fmla="*/ 0 h 160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602098">
                <a:moveTo>
                  <a:pt x="0" y="1602098"/>
                </a:moveTo>
                <a:lnTo>
                  <a:pt x="135559" y="1602098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637" tIns="760427" rIns="107638" bIns="76042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" b="1" kern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AA0F50C-8B96-4C4D-8916-94512BA0A5CD}"/>
              </a:ext>
            </a:extLst>
          </p:cNvPr>
          <p:cNvSpPr/>
          <p:nvPr/>
        </p:nvSpPr>
        <p:spPr>
          <a:xfrm>
            <a:off x="5164742" y="197739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SQL</a:t>
            </a:r>
            <a:r>
              <a:rPr lang="zh-CN" altLang="en-US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产生和发展</a:t>
            </a:r>
            <a:endParaRPr lang="zh-CN" alt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996A04C-6E6E-4438-B136-9F955F24970D}"/>
              </a:ext>
            </a:extLst>
          </p:cNvPr>
          <p:cNvSpPr/>
          <p:nvPr/>
        </p:nvSpPr>
        <p:spPr>
          <a:xfrm>
            <a:off x="5164742" y="3345869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SQL</a:t>
            </a:r>
            <a:r>
              <a:rPr lang="zh-CN" altLang="en-US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</a:t>
            </a:r>
            <a:endParaRPr lang="zh-CN" alt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FA6CFF9-5C99-4672-A614-93F0F11F7777}"/>
              </a:ext>
            </a:extLst>
          </p:cNvPr>
          <p:cNvSpPr/>
          <p:nvPr/>
        </p:nvSpPr>
        <p:spPr>
          <a:xfrm>
            <a:off x="5164742" y="4738550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en-US" altLang="zh-CN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SQL</a:t>
            </a:r>
            <a:r>
              <a:rPr lang="zh-CN" altLang="en-US" sz="2000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基本概念</a:t>
            </a:r>
            <a:endParaRPr lang="zh-CN" alt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13649" y="1977393"/>
            <a:ext cx="570889" cy="3323815"/>
            <a:chOff x="4583832" y="1977393"/>
            <a:chExt cx="709730" cy="332381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F2B87D4-D960-4F9C-8C0D-46581EA3EFA3}"/>
                </a:ext>
              </a:extLst>
            </p:cNvPr>
            <p:cNvSpPr/>
            <p:nvPr/>
          </p:nvSpPr>
          <p:spPr>
            <a:xfrm>
              <a:off x="4583832" y="1977393"/>
              <a:ext cx="709730" cy="3323815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C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6578" y="2492896"/>
              <a:ext cx="43204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Times New Roman" panose="02020603050405020304" pitchFamily="18" charset="0"/>
                </a:rPr>
                <a:t>知</a:t>
              </a:r>
              <a:endParaRPr lang="en-US" altLang="zh-CN" sz="2000" b="1" dirty="0" smtClean="0">
                <a:latin typeface="Times New Roman" panose="02020603050405020304" pitchFamily="18" charset="0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r>
                <a:rPr lang="zh-CN" altLang="en-US" sz="2000" b="1" dirty="0" smtClean="0">
                  <a:latin typeface="Times New Roman" panose="02020603050405020304" pitchFamily="18" charset="0"/>
                </a:rPr>
                <a:t>识</a:t>
              </a:r>
              <a:endParaRPr lang="en-US" altLang="zh-CN" sz="2000" b="1" dirty="0" smtClean="0">
                <a:latin typeface="Times New Roman" panose="02020603050405020304" pitchFamily="18" charset="0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r>
                <a:rPr lang="zh-CN" altLang="en-US" sz="2000" b="1" dirty="0" smtClean="0">
                  <a:latin typeface="Times New Roman" panose="02020603050405020304" pitchFamily="18" charset="0"/>
                </a:rPr>
                <a:t>框</a:t>
              </a:r>
              <a:endParaRPr lang="en-US" altLang="zh-CN" sz="2000" b="1" dirty="0" smtClean="0">
                <a:latin typeface="Times New Roman" panose="02020603050405020304" pitchFamily="18" charset="0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r>
                <a:rPr lang="zh-CN" altLang="en-US" sz="2000" b="1" dirty="0" smtClean="0">
                  <a:latin typeface="Times New Roman" panose="02020603050405020304" pitchFamily="18" charset="0"/>
                </a:rPr>
                <a:t>架</a:t>
              </a:r>
            </a:p>
          </p:txBody>
        </p:sp>
      </p:grpSp>
      <p:pic>
        <p:nvPicPr>
          <p:cNvPr id="11" name="Voic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3568" y="3766765"/>
            <a:ext cx="406400" cy="4064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 bwMode="auto">
          <a:xfrm>
            <a:off x="4102377" y="3592225"/>
            <a:ext cx="105751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760" y="3437407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FF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</a:rPr>
              <a:t>已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成为数据库领域中的主流语言</a:t>
            </a:r>
          </a:p>
        </p:txBody>
      </p:sp>
      <p:sp>
        <p:nvSpPr>
          <p:cNvPr id="2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796" y="3445120"/>
            <a:ext cx="3672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</a:rPr>
              <a:t>确立</a:t>
            </a:r>
            <a:r>
              <a:rPr lang="en-US" altLang="zh-CN" sz="1800" smtClean="0">
                <a:solidFill>
                  <a:srgbClr val="FF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smtClean="0">
                <a:solidFill>
                  <a:srgbClr val="FF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关系数据库语言标准</a:t>
            </a:r>
          </a:p>
        </p:txBody>
      </p:sp>
      <p:sp>
        <p:nvSpPr>
          <p:cNvPr id="2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787" y="3437408"/>
            <a:ext cx="1565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是一场革命</a:t>
            </a:r>
            <a:endParaRPr lang="zh-CN" altLang="en-US" sz="1800" dirty="0">
              <a:solidFill>
                <a:srgbClr val="0071C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112"/>
      </p:ext>
    </p:extLst>
  </p:cSld>
  <p:clrMapOvr>
    <a:masterClrMapping/>
  </p:clrMapOvr>
  <p:transition spd="slow" advTm="5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3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32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7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3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42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45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47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48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49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8" grpId="0" animBg="1"/>
      <p:bldP spid="10" grpId="0" animBg="1"/>
      <p:bldP spid="19" grpId="0" animBg="1"/>
      <p:bldP spid="20" grpId="0" animBg="1"/>
      <p:bldP spid="21" grpId="0" animBg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</a:t>
            </a:r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产生和发展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产生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385481"/>
            <a:ext cx="9241756" cy="2400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1970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年   被</a:t>
            </a:r>
            <a:r>
              <a:rPr lang="zh-CN" altLang="en-US" sz="2000" dirty="0">
                <a:latin typeface="Times New Roman" panose="02020603050405020304" pitchFamily="18" charset="0"/>
              </a:rPr>
              <a:t>称为关系数据库之父的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IBM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研究员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E.F. 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Codd</a:t>
            </a:r>
            <a:r>
              <a:rPr lang="zh-CN" altLang="en-US" sz="2000" dirty="0">
                <a:latin typeface="Times New Roman" panose="02020603050405020304" pitchFamily="18" charset="0"/>
              </a:rPr>
              <a:t>博士提出了关系数据库模型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1974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年   结构化</a:t>
            </a:r>
            <a:r>
              <a:rPr lang="zh-CN" altLang="en-US" sz="2000" dirty="0">
                <a:latin typeface="Times New Roman" panose="02020603050405020304" pitchFamily="18" charset="0"/>
              </a:rPr>
              <a:t>查询语言诞生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1978</a:t>
            </a:r>
            <a:r>
              <a:rPr lang="zh-CN" altLang="en-US" sz="2000" dirty="0">
                <a:latin typeface="Times New Roman" panose="02020603050405020304" pitchFamily="18" charset="0"/>
              </a:rPr>
              <a:t>年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IBM</a:t>
            </a:r>
            <a:r>
              <a:rPr lang="zh-CN" altLang="en-US" sz="2000" dirty="0">
                <a:latin typeface="Times New Roman" panose="02020603050405020304" pitchFamily="18" charset="0"/>
              </a:rPr>
              <a:t>实现了</a:t>
            </a:r>
            <a:r>
              <a:rPr lang="en-US" altLang="zh-CN" sz="2000" dirty="0" err="1">
                <a:latin typeface="Times New Roman" panose="02020603050405020304" pitchFamily="18" charset="0"/>
              </a:rPr>
              <a:t>Codd</a:t>
            </a:r>
            <a:r>
              <a:rPr lang="zh-CN" altLang="en-US" sz="2000" dirty="0">
                <a:latin typeface="Times New Roman" panose="02020603050405020304" pitchFamily="18" charset="0"/>
              </a:rPr>
              <a:t>的想法并发布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了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System/R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1986</a:t>
            </a:r>
            <a:r>
              <a:rPr lang="zh-CN" altLang="en-US" sz="2000" dirty="0">
                <a:latin typeface="Times New Roman" panose="02020603050405020304" pitchFamily="18" charset="0"/>
              </a:rPr>
              <a:t>年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IBM</a:t>
            </a:r>
            <a:r>
              <a:rPr lang="zh-CN" altLang="en-US" sz="2000" dirty="0">
                <a:latin typeface="Times New Roman" panose="02020603050405020304" pitchFamily="18" charset="0"/>
              </a:rPr>
              <a:t>开发了首个关系数据库</a:t>
            </a:r>
            <a:r>
              <a:rPr lang="zh-CN" altLang="en-US" sz="2000">
                <a:latin typeface="Times New Roman" panose="02020603050405020304" pitchFamily="18" charset="0"/>
              </a:rPr>
              <a:t>原型</a:t>
            </a:r>
            <a:r>
              <a:rPr lang="zh-CN" altLang="en-US" sz="2000" smtClean="0">
                <a:latin typeface="Times New Roman" panose="02020603050405020304" pitchFamily="18" charset="0"/>
              </a:rPr>
              <a:t>，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成</a:t>
            </a:r>
            <a:r>
              <a:rPr lang="zh-CN" altLang="en-US" sz="2000" dirty="0">
                <a:latin typeface="Times New Roman" panose="02020603050405020304" pitchFamily="18" charset="0"/>
              </a:rPr>
              <a:t>为了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ANSI</a:t>
            </a:r>
            <a:r>
              <a:rPr lang="zh-CN" altLang="en-US" sz="2000" dirty="0">
                <a:latin typeface="Times New Roman" panose="02020603050405020304" pitchFamily="18" charset="0"/>
              </a:rPr>
              <a:t>标准。第一个关系数据库产品由</a:t>
            </a:r>
            <a:r>
              <a:rPr lang="en-US" altLang="zh-CN" sz="2000" dirty="0">
                <a:latin typeface="Times New Roman" panose="02020603050405020304" pitchFamily="18" charset="0"/>
              </a:rPr>
              <a:t>Relational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Software</a:t>
            </a:r>
            <a:r>
              <a:rPr lang="zh-CN" altLang="en-US" sz="2000" dirty="0">
                <a:latin typeface="Times New Roman" panose="02020603050405020304" pitchFamily="18" charset="0"/>
              </a:rPr>
              <a:t>发布，这就是后来的</a:t>
            </a:r>
            <a:r>
              <a:rPr lang="en-US" altLang="zh-CN" sz="2000" dirty="0">
                <a:latin typeface="Times New Roman" panose="02020603050405020304" pitchFamily="18" charset="0"/>
              </a:rPr>
              <a:t>Oracle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5" name="Voic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6400" y="35983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5352"/>
      </p:ext>
    </p:extLst>
  </p:cSld>
  <p:clrMapOvr>
    <a:masterClrMapping/>
  </p:clrMapOvr>
  <p:transition spd="slow" advTm="4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</a:t>
            </a:r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产生和发展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smtClean="0">
                <a:latin typeface="Times New Roman" panose="02020603050405020304" pitchFamily="18" charset="0"/>
              </a:rPr>
              <a:t>SQL</a:t>
            </a:r>
            <a:r>
              <a:rPr lang="zh-CN" altLang="en-US" sz="2400" b="1" smtClean="0">
                <a:latin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发展历程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26516" y="4623518"/>
            <a:ext cx="924175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        目前</a:t>
            </a:r>
            <a:r>
              <a:rPr lang="zh-CN" altLang="en-US" sz="2000" dirty="0">
                <a:latin typeface="Times New Roman" panose="02020603050405020304" pitchFamily="18" charset="0"/>
              </a:rPr>
              <a:t>，没有一个数据库系统</a:t>
            </a:r>
            <a:r>
              <a:rPr lang="zh-CN" altLang="en-US" sz="2000">
                <a:latin typeface="Times New Roman" panose="02020603050405020304" pitchFamily="18" charset="0"/>
              </a:rPr>
              <a:t>能够</a:t>
            </a:r>
            <a:r>
              <a:rPr lang="zh-CN" altLang="en-US" sz="2000" smtClean="0">
                <a:latin typeface="Times New Roman" panose="02020603050405020304" pitchFamily="18" charset="0"/>
              </a:rPr>
              <a:t>支持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标准</a:t>
            </a:r>
            <a:r>
              <a:rPr lang="zh-CN" altLang="en-US" sz="2000" dirty="0">
                <a:latin typeface="Times New Roman" panose="02020603050405020304" pitchFamily="18" charset="0"/>
              </a:rPr>
              <a:t>的所有概念和特性。大部分数据库系统</a:t>
            </a:r>
            <a:r>
              <a:rPr lang="zh-CN" altLang="en-US" sz="2000">
                <a:latin typeface="Times New Roman" panose="02020603050405020304" pitchFamily="18" charset="0"/>
              </a:rPr>
              <a:t>能</a:t>
            </a:r>
            <a:r>
              <a:rPr lang="zh-CN" altLang="en-US" sz="2000" smtClean="0">
                <a:latin typeface="Times New Roman" panose="02020603050405020304" pitchFamily="18" charset="0"/>
              </a:rPr>
              <a:t>支持</a:t>
            </a:r>
            <a:r>
              <a:rPr lang="en-US" altLang="zh-CN" sz="2000" smtClean="0">
                <a:latin typeface="Times New Roman" panose="02020603050405020304" pitchFamily="18" charset="0"/>
              </a:rPr>
              <a:t>SQL/92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标准</a:t>
            </a:r>
            <a:r>
              <a:rPr lang="zh-CN" altLang="en-US" sz="2000" dirty="0">
                <a:latin typeface="Times New Roman" panose="02020603050405020304" pitchFamily="18" charset="0"/>
              </a:rPr>
              <a:t>中的大部分</a:t>
            </a:r>
            <a:r>
              <a:rPr lang="zh-CN" altLang="en-US" sz="2000">
                <a:latin typeface="Times New Roman" panose="02020603050405020304" pitchFamily="18" charset="0"/>
              </a:rPr>
              <a:t>功能</a:t>
            </a:r>
            <a:r>
              <a:rPr lang="zh-CN" altLang="en-US" sz="2000" smtClean="0">
                <a:latin typeface="Times New Roman" panose="02020603050405020304" pitchFamily="18" charset="0"/>
              </a:rPr>
              <a:t>以及</a:t>
            </a:r>
            <a:r>
              <a:rPr lang="en-US" altLang="zh-CN" sz="2000" smtClean="0">
                <a:latin typeface="Times New Roman" panose="02020603050405020304" pitchFamily="18" charset="0"/>
              </a:rPr>
              <a:t>SQL99</a:t>
            </a:r>
            <a:r>
              <a:rPr lang="zh-CN" altLang="en-US" sz="2000" smtClean="0">
                <a:latin typeface="Times New Roman" panose="02020603050405020304" pitchFamily="18" charset="0"/>
              </a:rPr>
              <a:t>、</a:t>
            </a:r>
            <a:r>
              <a:rPr lang="en-US" altLang="zh-CN" sz="2000" smtClean="0">
                <a:latin typeface="Times New Roman" panose="02020603050405020304" pitchFamily="18" charset="0"/>
              </a:rPr>
              <a:t>SQL2003</a:t>
            </a:r>
            <a:r>
              <a:rPr lang="zh-CN" altLang="en-US" sz="2000" dirty="0">
                <a:latin typeface="Times New Roman" panose="02020603050405020304" pitchFamily="18" charset="0"/>
              </a:rPr>
              <a:t>中的部分新概念。同时，许多软件</a:t>
            </a:r>
            <a:r>
              <a:rPr lang="zh-CN" altLang="en-US" sz="2000">
                <a:latin typeface="Times New Roman" panose="02020603050405020304" pitchFamily="18" charset="0"/>
              </a:rPr>
              <a:t>厂商</a:t>
            </a:r>
            <a:r>
              <a:rPr lang="zh-CN" altLang="en-US" sz="2000" smtClean="0">
                <a:latin typeface="Times New Roman" panose="02020603050405020304" pitchFamily="18" charset="0"/>
              </a:rPr>
              <a:t>对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基本</a:t>
            </a:r>
            <a:r>
              <a:rPr lang="zh-CN" altLang="en-US" sz="2000" dirty="0">
                <a:latin typeface="Times New Roman" panose="02020603050405020304" pitchFamily="18" charset="0"/>
              </a:rPr>
              <a:t>命令集还进行了不同程度的扩充和修改，又可以支持标准以外的一 些功能特性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" name="Group 3">
            <a:extLst>
              <a:ext uri="{FF2B5EF4-FFF2-40B4-BE49-F238E27FC236}">
                <a16:creationId xmlns:a16="http://schemas.microsoft.com/office/drawing/2014/main" id="{2DF7E51A-82A7-4BDE-82D1-39254512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908390"/>
              </p:ext>
            </p:extLst>
          </p:nvPr>
        </p:nvGraphicFramePr>
        <p:xfrm>
          <a:off x="2554288" y="1497153"/>
          <a:ext cx="7083425" cy="29995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2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标准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大致页数 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发布日期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SQL/86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1986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月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SQL/89（FIPS 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127-1）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 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1989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SQL/92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622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1992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SQL99（SQL 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3）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1700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 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1999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SQL2003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3600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</a:t>
                      </a: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2003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SQL2008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3777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2006</a:t>
                      </a: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SQL2011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2010</a:t>
                      </a: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1052"/>
          <p:cNvSpPr txBox="1">
            <a:spLocks noChangeArrowheads="1"/>
          </p:cNvSpPr>
          <p:nvPr/>
        </p:nvSpPr>
        <p:spPr bwMode="auto">
          <a:xfrm>
            <a:off x="2135560" y="5946957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在</a:t>
            </a:r>
            <a:r>
              <a:rPr lang="zh-CN" altLang="en-US" sz="2000" dirty="0">
                <a:latin typeface="Times New Roman" panose="02020603050405020304" pitchFamily="18" charset="0"/>
              </a:rPr>
              <a:t>使用具体系统时要查阅各产品的用户手册。</a:t>
            </a:r>
          </a:p>
        </p:txBody>
      </p:sp>
      <p:pic>
        <p:nvPicPr>
          <p:cNvPr id="5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000"/>
    </mc:Choice>
    <mc:Fallback xmlns="">
      <p:transition advTm="5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83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/>
      <p:bldP spid="2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特点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综合统一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04059"/>
            <a:ext cx="9241756" cy="44012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集数据定义语言（</a:t>
            </a:r>
            <a:r>
              <a:rPr lang="en-US" altLang="zh-CN" sz="2000" dirty="0">
                <a:latin typeface="Times New Roman" panose="02020603050405020304" pitchFamily="18" charset="0"/>
              </a:rPr>
              <a:t>DDL</a:t>
            </a:r>
            <a:r>
              <a:rPr lang="zh-CN" altLang="en-US" sz="2000" dirty="0">
                <a:latin typeface="Times New Roman" panose="02020603050405020304" pitchFamily="18" charset="0"/>
              </a:rPr>
              <a:t>），数据操纵语言（</a:t>
            </a:r>
            <a:r>
              <a:rPr lang="en-US" altLang="zh-CN" sz="2000" dirty="0">
                <a:latin typeface="Times New Roman" panose="02020603050405020304" pitchFamily="18" charset="0"/>
              </a:rPr>
              <a:t>DML</a:t>
            </a:r>
            <a:r>
              <a:rPr lang="zh-CN" altLang="en-US" sz="2000" dirty="0">
                <a:latin typeface="Times New Roman" panose="02020603050405020304" pitchFamily="18" charset="0"/>
              </a:rPr>
              <a:t>），数据控制语言（</a:t>
            </a:r>
            <a:r>
              <a:rPr lang="en-US" altLang="zh-CN" sz="2000" dirty="0">
                <a:latin typeface="Times New Roman" panose="02020603050405020304" pitchFamily="18" charset="0"/>
              </a:rPr>
              <a:t>DCL</a:t>
            </a:r>
            <a:r>
              <a:rPr lang="zh-CN" altLang="en-US" sz="2000" dirty="0">
                <a:latin typeface="Times New Roman" panose="02020603050405020304" pitchFamily="18" charset="0"/>
              </a:rPr>
              <a:t>）功能于一体。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可以独立完成数据库生命周期中的全部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活动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定义和修改、删除关系模式，定义和删除视图，插入数据，建立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数据库；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</a:rPr>
              <a:t>数据库中的数据进行查询和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更新；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</a:rPr>
              <a:t>重构和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维护；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数据库安全性、完整性控制，以及事务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控制；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Times New Roman" panose="02020603050405020304" pitchFamily="18" charset="0"/>
              </a:rPr>
              <a:t>嵌入式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和动态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定义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用户数据库投入运行后，可根据需要随时逐步修改模式，不影响数据库的运行。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数据操作符统一</a:t>
            </a:r>
          </a:p>
        </p:txBody>
      </p:sp>
      <p:pic>
        <p:nvPicPr>
          <p:cNvPr id="4" name="Voic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6046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71012"/>
      </p:ext>
    </p:extLst>
  </p:cSld>
  <p:clrMapOvr>
    <a:masterClrMapping/>
  </p:clrMapOvr>
  <p:transition spd="slow" advTm="6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特点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高度非过程化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04059"/>
            <a:ext cx="924175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非关系数据模型的数据操纵语言“面向过程”，必须指定存取路径。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只要</a:t>
            </a:r>
            <a:r>
              <a:rPr lang="zh-CN" altLang="en-US" sz="2000" dirty="0">
                <a:latin typeface="Times New Roman" panose="02020603050405020304" pitchFamily="18" charset="0"/>
              </a:rPr>
              <a:t>提出“做什么”，无须了解存取路径。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存取</a:t>
            </a:r>
            <a:r>
              <a:rPr lang="zh-CN" altLang="en-US" sz="2000" dirty="0">
                <a:latin typeface="Times New Roman" panose="02020603050405020304" pitchFamily="18" charset="0"/>
              </a:rPr>
              <a:t>路径的</a:t>
            </a:r>
            <a:r>
              <a:rPr lang="zh-CN" altLang="en-US" sz="2000">
                <a:latin typeface="Times New Roman" panose="02020603050405020304" pitchFamily="18" charset="0"/>
              </a:rPr>
              <a:t>选择</a:t>
            </a:r>
            <a:r>
              <a:rPr lang="zh-CN" altLang="en-US" sz="2000" smtClean="0">
                <a:latin typeface="Times New Roman" panose="02020603050405020304" pitchFamily="18" charset="0"/>
              </a:rPr>
              <a:t>以及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latin typeface="Times New Roman" panose="02020603050405020304" pitchFamily="18" charset="0"/>
              </a:rPr>
              <a:t>操作过程由系统自动完成。</a:t>
            </a:r>
          </a:p>
        </p:txBody>
      </p:sp>
      <p:pic>
        <p:nvPicPr>
          <p:cNvPr id="5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429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00"/>
    </mc:Choice>
    <mc:Fallback xmlns="">
      <p:transition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特点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高度非过程化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04059"/>
            <a:ext cx="924175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非关系数据模型的数据操纵语言“面向过程”，必须指定存取路径。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只要</a:t>
            </a:r>
            <a:r>
              <a:rPr lang="zh-CN" altLang="en-US" sz="2000" dirty="0">
                <a:latin typeface="Times New Roman" panose="02020603050405020304" pitchFamily="18" charset="0"/>
              </a:rPr>
              <a:t>提出“做什么”，无须了解存取路径。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存取</a:t>
            </a:r>
            <a:r>
              <a:rPr lang="zh-CN" altLang="en-US" sz="2000" dirty="0">
                <a:latin typeface="Times New Roman" panose="02020603050405020304" pitchFamily="18" charset="0"/>
              </a:rPr>
              <a:t>路径的</a:t>
            </a:r>
            <a:r>
              <a:rPr lang="zh-CN" altLang="en-US" sz="2000">
                <a:latin typeface="Times New Roman" panose="02020603050405020304" pitchFamily="18" charset="0"/>
              </a:rPr>
              <a:t>选择</a:t>
            </a:r>
            <a:r>
              <a:rPr lang="zh-CN" altLang="en-US" sz="2000" smtClean="0">
                <a:latin typeface="Times New Roman" panose="02020603050405020304" pitchFamily="18" charset="0"/>
              </a:rPr>
              <a:t>以及</a:t>
            </a: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latin typeface="Times New Roman" panose="02020603050405020304" pitchFamily="18" charset="0"/>
              </a:rPr>
              <a:t>操作过程由系统自动完成。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68986" y="2852936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面向集合的操作方式</a:t>
            </a: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661020" y="3348275"/>
            <a:ext cx="924175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非关系数据模型采用面向记录的操作方式，操作对象是一条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记录。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采用</a:t>
            </a:r>
            <a:r>
              <a:rPr lang="zh-CN" altLang="en-US" sz="2000" dirty="0">
                <a:latin typeface="Times New Roman" panose="02020603050405020304" pitchFamily="18" charset="0"/>
              </a:rPr>
              <a:t>集合操作方式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操作</a:t>
            </a:r>
            <a:r>
              <a:rPr lang="zh-CN" altLang="en-US" sz="2000" dirty="0">
                <a:latin typeface="Times New Roman" panose="02020603050405020304" pitchFamily="18" charset="0"/>
              </a:rPr>
              <a:t>对象、查找结果可以是元组的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集合；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</a:rPr>
              <a:t>次插入、删除、更新操作的对象可以是元组的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集合。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4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83442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0"/>
    </mc:Choice>
    <mc:Fallback xmlns="">
      <p:transition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特点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649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以同一种语法结构提供多种使用方式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04059"/>
            <a:ext cx="9241756" cy="20928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</a:rPr>
              <a:t>独立的语言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能够</a:t>
            </a:r>
            <a:r>
              <a:rPr lang="zh-CN" altLang="en-US" sz="2000" dirty="0">
                <a:latin typeface="Times New Roman" panose="02020603050405020304" pitchFamily="18" charset="0"/>
              </a:rPr>
              <a:t>独立地用于联机交互的使用方式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又是</a:t>
            </a:r>
            <a:r>
              <a:rPr lang="zh-CN" altLang="en-US" sz="2000" dirty="0">
                <a:latin typeface="Times New Roman" panose="02020603050405020304" pitchFamily="18" charset="0"/>
              </a:rPr>
              <a:t>嵌入式语言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能够</a:t>
            </a:r>
            <a:r>
              <a:rPr lang="zh-CN" altLang="en-US" sz="2000" dirty="0">
                <a:latin typeface="Times New Roman" panose="02020603050405020304" pitchFamily="18" charset="0"/>
              </a:rPr>
              <a:t>嵌入到高级语言（例如</a:t>
            </a:r>
            <a:r>
              <a:rPr lang="en-US" altLang="zh-CN" sz="2000" dirty="0">
                <a:latin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</a:rPr>
              <a:t>）程序中，供程序员设计程序时使用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271671" y="3630960"/>
            <a:ext cx="649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语言简洁，易学易用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847528" y="4201245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功能</a:t>
            </a:r>
            <a:r>
              <a:rPr lang="zh-CN" altLang="en-US" sz="2000" dirty="0">
                <a:latin typeface="Times New Roman" panose="02020603050405020304" pitchFamily="18" charset="0"/>
              </a:rPr>
              <a:t>极强，完成核心功能只用了</a:t>
            </a:r>
            <a:r>
              <a:rPr lang="en-US" altLang="zh-CN" sz="2000" dirty="0">
                <a:latin typeface="Times New Roman" panose="02020603050405020304" pitchFamily="18" charset="0"/>
              </a:rPr>
              <a:t>9</a:t>
            </a:r>
            <a:r>
              <a:rPr lang="zh-CN" altLang="en-US" sz="2000" dirty="0">
                <a:latin typeface="Times New Roman" panose="02020603050405020304" pitchFamily="18" charset="0"/>
              </a:rPr>
              <a:t>个动词。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16164"/>
              </p:ext>
            </p:extLst>
          </p:nvPr>
        </p:nvGraphicFramePr>
        <p:xfrm>
          <a:off x="3480074" y="4706980"/>
          <a:ext cx="5976664" cy="1646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974">
                  <a:extLst>
                    <a:ext uri="{9D8B030D-6E8A-4147-A177-3AD203B41FA5}">
                      <a16:colId xmlns:a16="http://schemas.microsoft.com/office/drawing/2014/main" val="4021149800"/>
                    </a:ext>
                  </a:extLst>
                </a:gridCol>
                <a:gridCol w="4137690">
                  <a:extLst>
                    <a:ext uri="{9D8B030D-6E8A-4147-A177-3AD203B41FA5}">
                      <a16:colId xmlns:a16="http://schemas.microsoft.com/office/drawing/2014/main" val="3759061176"/>
                    </a:ext>
                  </a:extLst>
                </a:gridCol>
              </a:tblGrid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能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11785" algn="ctr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动词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092474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查 询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SELECT 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596783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定 义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CREATE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ALTER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003385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操 纵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INSERT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UPDATE</a:t>
                      </a:r>
                      <a:r>
                        <a:rPr lang="zh-CN" alt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640401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控 制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GRANT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REVOKE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012552"/>
                  </a:ext>
                </a:extLst>
              </a:tr>
            </a:tbl>
          </a:graphicData>
        </a:graphic>
      </p:graphicFrame>
      <p:pic>
        <p:nvPicPr>
          <p:cNvPr id="4" name="Voic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610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0"/>
    </mc:Choice>
    <mc:Fallback xmlns="">
      <p:transition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4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9600"/>
                                  </p:stCondLst>
                                  <p:iterate type="lt">
                                    <p:tmPct val="255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38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24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8043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SQL</a:t>
            </a:r>
            <a:r>
              <a:rPr lang="zh-CN" altLang="en-US" sz="320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特点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649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以同一种语法结构提供多种使用方式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04059"/>
            <a:ext cx="9241756" cy="20928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</a:rPr>
              <a:t>独立的语言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能够</a:t>
            </a:r>
            <a:r>
              <a:rPr lang="zh-CN" altLang="en-US" sz="2000" dirty="0">
                <a:latin typeface="Times New Roman" panose="02020603050405020304" pitchFamily="18" charset="0"/>
              </a:rPr>
              <a:t>独立地用于联机交互的使用方式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又是</a:t>
            </a:r>
            <a:r>
              <a:rPr lang="zh-CN" altLang="en-US" sz="2000" dirty="0">
                <a:latin typeface="Times New Roman" panose="02020603050405020304" pitchFamily="18" charset="0"/>
              </a:rPr>
              <a:t>嵌入式语言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能够</a:t>
            </a:r>
            <a:r>
              <a:rPr lang="zh-CN" altLang="en-US" sz="2000" dirty="0">
                <a:latin typeface="Times New Roman" panose="02020603050405020304" pitchFamily="18" charset="0"/>
              </a:rPr>
              <a:t>嵌入到高级语言（例如</a:t>
            </a:r>
            <a:r>
              <a:rPr lang="en-US" altLang="zh-CN" sz="2000" dirty="0">
                <a:latin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</a:rPr>
              <a:t>）程序中，供程序员设计程序时使用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271671" y="3630960"/>
            <a:ext cx="649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语言简洁，易学易用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1847528" y="4201245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Times New Roman" panose="02020603050405020304" pitchFamily="18" charset="0"/>
              </a:rPr>
              <a:t>SQL</a:t>
            </a:r>
            <a:r>
              <a:rPr lang="zh-CN" altLang="en-US" sz="2000" smtClean="0">
                <a:latin typeface="Times New Roman" panose="02020603050405020304" pitchFamily="18" charset="0"/>
              </a:rPr>
              <a:t>功能</a:t>
            </a:r>
            <a:r>
              <a:rPr lang="zh-CN" altLang="en-US" sz="2000" dirty="0">
                <a:latin typeface="Times New Roman" panose="02020603050405020304" pitchFamily="18" charset="0"/>
              </a:rPr>
              <a:t>极强，完成核心功能只用了</a:t>
            </a:r>
            <a:r>
              <a:rPr lang="en-US" altLang="zh-CN" sz="2000" dirty="0">
                <a:latin typeface="Times New Roman" panose="02020603050405020304" pitchFamily="18" charset="0"/>
              </a:rPr>
              <a:t>9</a:t>
            </a:r>
            <a:r>
              <a:rPr lang="zh-CN" altLang="en-US" sz="2000" dirty="0">
                <a:latin typeface="Times New Roman" panose="02020603050405020304" pitchFamily="18" charset="0"/>
              </a:rPr>
              <a:t>个动词。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503"/>
              </p:ext>
            </p:extLst>
          </p:nvPr>
        </p:nvGraphicFramePr>
        <p:xfrm>
          <a:off x="3480074" y="4706980"/>
          <a:ext cx="5976664" cy="1646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974">
                  <a:extLst>
                    <a:ext uri="{9D8B030D-6E8A-4147-A177-3AD203B41FA5}">
                      <a16:colId xmlns:a16="http://schemas.microsoft.com/office/drawing/2014/main" val="4021149800"/>
                    </a:ext>
                  </a:extLst>
                </a:gridCol>
                <a:gridCol w="4137690">
                  <a:extLst>
                    <a:ext uri="{9D8B030D-6E8A-4147-A177-3AD203B41FA5}">
                      <a16:colId xmlns:a16="http://schemas.microsoft.com/office/drawing/2014/main" val="3759061176"/>
                    </a:ext>
                  </a:extLst>
                </a:gridCol>
              </a:tblGrid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能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11785" algn="ctr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动词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092474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查 询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SELECT 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596783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定 义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CREATE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ALTER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003385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操 纵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INSERT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UPDATE</a:t>
                      </a:r>
                      <a:r>
                        <a:rPr lang="zh-CN" alt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640401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控 制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GRANT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REVOKE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01255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49869"/>
              </p:ext>
            </p:extLst>
          </p:nvPr>
        </p:nvGraphicFramePr>
        <p:xfrm>
          <a:off x="3480074" y="4706980"/>
          <a:ext cx="5976664" cy="1646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974">
                  <a:extLst>
                    <a:ext uri="{9D8B030D-6E8A-4147-A177-3AD203B41FA5}">
                      <a16:colId xmlns:a16="http://schemas.microsoft.com/office/drawing/2014/main" val="4021149800"/>
                    </a:ext>
                  </a:extLst>
                </a:gridCol>
                <a:gridCol w="4137690">
                  <a:extLst>
                    <a:ext uri="{9D8B030D-6E8A-4147-A177-3AD203B41FA5}">
                      <a16:colId xmlns:a16="http://schemas.microsoft.com/office/drawing/2014/main" val="3759061176"/>
                    </a:ext>
                  </a:extLst>
                </a:gridCol>
              </a:tblGrid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能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11785" algn="ctr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动词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92474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查 询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SELECT 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6783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定 义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CREATE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ALTER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03385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操 纵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INSERT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UPDATE</a:t>
                      </a:r>
                      <a:r>
                        <a:rPr lang="zh-CN" alt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800" b="1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40401"/>
                  </a:ext>
                </a:extLst>
              </a:tr>
              <a:tr h="329244">
                <a:tc>
                  <a:txBody>
                    <a:bodyPr/>
                    <a:lstStyle/>
                    <a:p>
                      <a:pPr indent="308610" algn="l">
                        <a:spcAft>
                          <a:spcPts val="0"/>
                        </a:spcAft>
                      </a:pPr>
                      <a:r>
                        <a:rPr lang="zh-CN" sz="1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 据 控 制</a:t>
                      </a: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69215" algn="l">
                        <a:spcAft>
                          <a:spcPts val="0"/>
                        </a:spcAft>
                      </a:pP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GRANT</a:t>
                      </a:r>
                      <a:r>
                        <a:rPr lang="zh-CN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800" b="1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REVOKE</a:t>
                      </a:r>
                      <a:endParaRPr lang="zh-CN" sz="1800" b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2552"/>
                  </a:ext>
                </a:extLst>
              </a:tr>
            </a:tbl>
          </a:graphicData>
        </a:graphic>
      </p:graphicFrame>
      <p:pic>
        <p:nvPicPr>
          <p:cNvPr id="5" name="Voice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8643" y="34886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000"/>
    </mc:Choice>
    <mc:Fallback xmlns="">
      <p:transition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9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2741</TotalTime>
  <Pages>0</Pages>
  <Words>1184</Words>
  <Characters>0</Characters>
  <Application>Microsoft Office PowerPoint</Application>
  <DocSecurity>0</DocSecurity>
  <PresentationFormat>宽屏</PresentationFormat>
  <Lines>0</Lines>
  <Paragraphs>237</Paragraphs>
  <Slides>15</Slides>
  <Notes>1</Notes>
  <HiddenSlides>0</HiddenSlides>
  <MMClips>14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379</cp:revision>
  <dcterms:created xsi:type="dcterms:W3CDTF">2014-10-22T07:43:12Z</dcterms:created>
  <dcterms:modified xsi:type="dcterms:W3CDTF">2018-09-24T06:55:31Z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